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1"/>
  </p:notesMasterIdLst>
  <p:sldIdLst>
    <p:sldId id="449" r:id="rId2"/>
    <p:sldId id="372" r:id="rId3"/>
    <p:sldId id="277" r:id="rId4"/>
    <p:sldId id="271" r:id="rId5"/>
    <p:sldId id="272" r:id="rId6"/>
    <p:sldId id="273" r:id="rId7"/>
    <p:sldId id="264" r:id="rId8"/>
    <p:sldId id="278" r:id="rId9"/>
    <p:sldId id="374" r:id="rId10"/>
    <p:sldId id="376" r:id="rId11"/>
    <p:sldId id="375" r:id="rId12"/>
    <p:sldId id="380" r:id="rId13"/>
    <p:sldId id="383" r:id="rId14"/>
    <p:sldId id="382" r:id="rId15"/>
    <p:sldId id="387" r:id="rId16"/>
    <p:sldId id="385" r:id="rId17"/>
    <p:sldId id="388" r:id="rId18"/>
    <p:sldId id="389" r:id="rId19"/>
    <p:sldId id="392" r:id="rId20"/>
    <p:sldId id="394" r:id="rId21"/>
    <p:sldId id="395" r:id="rId22"/>
    <p:sldId id="393" r:id="rId23"/>
    <p:sldId id="396" r:id="rId24"/>
    <p:sldId id="397" r:id="rId25"/>
    <p:sldId id="400" r:id="rId26"/>
    <p:sldId id="399" r:id="rId27"/>
    <p:sldId id="405" r:id="rId28"/>
    <p:sldId id="404" r:id="rId29"/>
    <p:sldId id="413" r:id="rId30"/>
    <p:sldId id="412" r:id="rId31"/>
    <p:sldId id="414" r:id="rId32"/>
    <p:sldId id="415" r:id="rId33"/>
    <p:sldId id="417" r:id="rId34"/>
    <p:sldId id="416" r:id="rId35"/>
    <p:sldId id="418" r:id="rId36"/>
    <p:sldId id="419" r:id="rId37"/>
    <p:sldId id="421" r:id="rId38"/>
    <p:sldId id="422" r:id="rId39"/>
    <p:sldId id="425" r:id="rId40"/>
    <p:sldId id="426" r:id="rId41"/>
    <p:sldId id="427" r:id="rId42"/>
    <p:sldId id="428" r:id="rId43"/>
    <p:sldId id="429" r:id="rId44"/>
    <p:sldId id="430" r:id="rId45"/>
    <p:sldId id="423" r:id="rId46"/>
    <p:sldId id="431" r:id="rId47"/>
    <p:sldId id="432" r:id="rId48"/>
    <p:sldId id="434" r:id="rId49"/>
    <p:sldId id="433" r:id="rId50"/>
    <p:sldId id="435" r:id="rId51"/>
    <p:sldId id="436" r:id="rId52"/>
    <p:sldId id="438" r:id="rId53"/>
    <p:sldId id="437" r:id="rId54"/>
    <p:sldId id="439" r:id="rId55"/>
    <p:sldId id="440" r:id="rId56"/>
    <p:sldId id="441" r:id="rId57"/>
    <p:sldId id="442" r:id="rId58"/>
    <p:sldId id="443" r:id="rId59"/>
    <p:sldId id="302" r:id="rId60"/>
  </p:sldIdLst>
  <p:sldSz cx="18288000" cy="10287000"/>
  <p:notesSz cx="6858000" cy="9144000"/>
  <p:embeddedFontLst>
    <p:embeddedFont>
      <p:font typeface="Tahoma" panose="020B0604030504040204" pitchFamily="34" charset="0"/>
      <p:regular r:id="rId62"/>
      <p:bold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5ED719-C8E3-4509-AA55-A573F6DCDA73}">
          <p14:sldIdLst>
            <p14:sldId id="449"/>
            <p14:sldId id="372"/>
            <p14:sldId id="277"/>
            <p14:sldId id="271"/>
            <p14:sldId id="272"/>
            <p14:sldId id="273"/>
            <p14:sldId id="264"/>
            <p14:sldId id="278"/>
            <p14:sldId id="374"/>
            <p14:sldId id="376"/>
            <p14:sldId id="375"/>
            <p14:sldId id="380"/>
            <p14:sldId id="383"/>
            <p14:sldId id="382"/>
            <p14:sldId id="387"/>
            <p14:sldId id="385"/>
            <p14:sldId id="388"/>
            <p14:sldId id="389"/>
            <p14:sldId id="392"/>
            <p14:sldId id="394"/>
            <p14:sldId id="395"/>
            <p14:sldId id="393"/>
            <p14:sldId id="396"/>
            <p14:sldId id="397"/>
            <p14:sldId id="400"/>
            <p14:sldId id="399"/>
            <p14:sldId id="405"/>
            <p14:sldId id="404"/>
            <p14:sldId id="413"/>
            <p14:sldId id="412"/>
            <p14:sldId id="414"/>
            <p14:sldId id="415"/>
            <p14:sldId id="417"/>
            <p14:sldId id="416"/>
            <p14:sldId id="418"/>
            <p14:sldId id="419"/>
            <p14:sldId id="421"/>
            <p14:sldId id="422"/>
            <p14:sldId id="425"/>
            <p14:sldId id="426"/>
            <p14:sldId id="427"/>
            <p14:sldId id="428"/>
            <p14:sldId id="429"/>
            <p14:sldId id="430"/>
            <p14:sldId id="423"/>
            <p14:sldId id="431"/>
            <p14:sldId id="432"/>
            <p14:sldId id="434"/>
            <p14:sldId id="433"/>
            <p14:sldId id="435"/>
            <p14:sldId id="436"/>
            <p14:sldId id="438"/>
            <p14:sldId id="437"/>
            <p14:sldId id="439"/>
            <p14:sldId id="440"/>
            <p14:sldId id="441"/>
            <p14:sldId id="442"/>
            <p14:sldId id="443"/>
            <p14:sldId id="3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FF4"/>
    <a:srgbClr val="FFCB7C"/>
    <a:srgbClr val="C5F273"/>
    <a:srgbClr val="FFFA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22" autoAdjust="0"/>
  </p:normalViewPr>
  <p:slideViewPr>
    <p:cSldViewPr>
      <p:cViewPr varScale="1">
        <p:scale>
          <a:sx n="56" d="100"/>
          <a:sy n="56" d="100"/>
        </p:scale>
        <p:origin x="504" y="-246"/>
      </p:cViewPr>
      <p:guideLst>
        <p:guide orient="horz" pos="2160"/>
        <p:guide pos="2880"/>
      </p:guideLst>
    </p:cSldViewPr>
  </p:slideViewPr>
  <p:outlineViewPr>
    <p:cViewPr>
      <p:scale>
        <a:sx n="33" d="100"/>
        <a:sy n="33" d="100"/>
      </p:scale>
      <p:origin x="0" y="-10566"/>
    </p:cViewPr>
  </p:outlineViewPr>
  <p:notesTextViewPr>
    <p:cViewPr>
      <p:scale>
        <a:sx n="100" d="100"/>
        <a:sy n="100" d="100"/>
      </p:scale>
      <p:origin x="0" y="0"/>
    </p:cViewPr>
  </p:notesTextViewPr>
  <p:sorterViewPr>
    <p:cViewPr>
      <p:scale>
        <a:sx n="100" d="100"/>
        <a:sy n="100" d="100"/>
      </p:scale>
      <p:origin x="0" y="-81612"/>
    </p:cViewPr>
  </p:sorterViewPr>
  <p:notesViewPr>
    <p:cSldViewPr>
      <p:cViewPr varScale="1">
        <p:scale>
          <a:sx n="67" d="100"/>
          <a:sy n="67"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1BF68-F4F0-41E1-B99F-45C4AC502B65}" type="datetimeFigureOut">
              <a:rPr lang="en-US" smtClean="0"/>
              <a:t>3/3/2026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399C3-3DBA-46E6-9EAC-B6365D7EC882}" type="slidenum">
              <a:rPr lang="en-US" smtClean="0"/>
              <a:t>‹#›</a:t>
            </a:fld>
            <a:endParaRPr lang="en-US"/>
          </a:p>
        </p:txBody>
      </p:sp>
    </p:spTree>
    <p:extLst>
      <p:ext uri="{BB962C8B-B14F-4D97-AF65-F5344CB8AC3E}">
        <p14:creationId xmlns:p14="http://schemas.microsoft.com/office/powerpoint/2010/main" val="379474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9479E-AC3A-69FE-7CB3-61C6065CE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3E869-FA4A-024F-5887-17BD500BB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E22D0B-E90A-158A-5332-5BCBC9F443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966A5B-2016-BD96-1DA1-0CA3B5860025}"/>
              </a:ext>
            </a:extLst>
          </p:cNvPr>
          <p:cNvSpPr>
            <a:spLocks noGrp="1"/>
          </p:cNvSpPr>
          <p:nvPr>
            <p:ph type="sldNum" sz="quarter" idx="5"/>
          </p:nvPr>
        </p:nvSpPr>
        <p:spPr/>
        <p:txBody>
          <a:bodyPr/>
          <a:lstStyle/>
          <a:p>
            <a:fld id="{37A399C3-3DBA-46E6-9EAC-B6365D7EC882}" type="slidenum">
              <a:rPr lang="en-US" smtClean="0"/>
              <a:t>1</a:t>
            </a:fld>
            <a:endParaRPr lang="en-US"/>
          </a:p>
        </p:txBody>
      </p:sp>
    </p:spTree>
    <p:extLst>
      <p:ext uri="{BB962C8B-B14F-4D97-AF65-F5344CB8AC3E}">
        <p14:creationId xmlns:p14="http://schemas.microsoft.com/office/powerpoint/2010/main" val="4119736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399C3-3DBA-46E6-9EAC-B6365D7EC882}" type="slidenum">
              <a:rPr lang="en-US" smtClean="0"/>
              <a:t>30</a:t>
            </a:fld>
            <a:endParaRPr lang="en-US"/>
          </a:p>
        </p:txBody>
      </p:sp>
    </p:spTree>
    <p:extLst>
      <p:ext uri="{BB962C8B-B14F-4D97-AF65-F5344CB8AC3E}">
        <p14:creationId xmlns:p14="http://schemas.microsoft.com/office/powerpoint/2010/main" val="376491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399C3-3DBA-46E6-9EAC-B6365D7EC882}" type="slidenum">
              <a:rPr lang="en-US" smtClean="0"/>
              <a:t>31</a:t>
            </a:fld>
            <a:endParaRPr lang="en-US"/>
          </a:p>
        </p:txBody>
      </p:sp>
    </p:spTree>
    <p:extLst>
      <p:ext uri="{BB962C8B-B14F-4D97-AF65-F5344CB8AC3E}">
        <p14:creationId xmlns:p14="http://schemas.microsoft.com/office/powerpoint/2010/main" val="3258610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399C3-3DBA-46E6-9EAC-B6365D7EC882}" type="slidenum">
              <a:rPr lang="en-US" smtClean="0"/>
              <a:t>32</a:t>
            </a:fld>
            <a:endParaRPr lang="en-US"/>
          </a:p>
        </p:txBody>
      </p:sp>
    </p:spTree>
    <p:extLst>
      <p:ext uri="{BB962C8B-B14F-4D97-AF65-F5344CB8AC3E}">
        <p14:creationId xmlns:p14="http://schemas.microsoft.com/office/powerpoint/2010/main" val="189525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399C3-3DBA-46E6-9EAC-B6365D7EC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724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399C3-3DBA-46E6-9EAC-B6365D7EC882}" type="slidenum">
              <a:rPr lang="en-US" smtClean="0"/>
              <a:t>34</a:t>
            </a:fld>
            <a:endParaRPr lang="en-US"/>
          </a:p>
        </p:txBody>
      </p:sp>
    </p:spTree>
    <p:extLst>
      <p:ext uri="{BB962C8B-B14F-4D97-AF65-F5344CB8AC3E}">
        <p14:creationId xmlns:p14="http://schemas.microsoft.com/office/powerpoint/2010/main" val="1339784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399C3-3DBA-46E6-9EAC-B6365D7EC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34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399C3-3DBA-46E6-9EAC-B6365D7EC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316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399C3-3DBA-46E6-9EAC-B6365D7EC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279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399C3-3DBA-46E6-9EAC-B6365D7EC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262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399C3-3DBA-46E6-9EAC-B6365D7EC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85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399C3-3DBA-46E6-9EAC-B6365D7EC882}" type="slidenum">
              <a:rPr lang="en-US" smtClean="0"/>
              <a:t>18</a:t>
            </a:fld>
            <a:endParaRPr lang="en-US"/>
          </a:p>
        </p:txBody>
      </p:sp>
    </p:spTree>
    <p:extLst>
      <p:ext uri="{BB962C8B-B14F-4D97-AF65-F5344CB8AC3E}">
        <p14:creationId xmlns:p14="http://schemas.microsoft.com/office/powerpoint/2010/main" val="2392000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399C3-3DBA-46E6-9EAC-B6365D7EC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125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399C3-3DBA-46E6-9EAC-B6365D7EC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741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399C3-3DBA-46E6-9EAC-B6365D7EC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443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399C3-3DBA-46E6-9EAC-B6365D7EC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66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399C3-3DBA-46E6-9EAC-B6365D7EC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107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399C3-3DBA-46E6-9EAC-B6365D7EC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064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399C3-3DBA-46E6-9EAC-B6365D7EC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423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399C3-3DBA-46E6-9EAC-B6365D7EC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168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A399C3-3DBA-46E6-9EAC-B6365D7EC8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46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399C3-3DBA-46E6-9EAC-B6365D7EC882}" type="slidenum">
              <a:rPr lang="en-US" smtClean="0"/>
              <a:t>19</a:t>
            </a:fld>
            <a:endParaRPr lang="en-US"/>
          </a:p>
        </p:txBody>
      </p:sp>
    </p:spTree>
    <p:extLst>
      <p:ext uri="{BB962C8B-B14F-4D97-AF65-F5344CB8AC3E}">
        <p14:creationId xmlns:p14="http://schemas.microsoft.com/office/powerpoint/2010/main" val="34730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399C3-3DBA-46E6-9EAC-B6365D7EC882}" type="slidenum">
              <a:rPr lang="en-US" smtClean="0"/>
              <a:t>22</a:t>
            </a:fld>
            <a:endParaRPr lang="en-US"/>
          </a:p>
        </p:txBody>
      </p:sp>
    </p:spTree>
    <p:extLst>
      <p:ext uri="{BB962C8B-B14F-4D97-AF65-F5344CB8AC3E}">
        <p14:creationId xmlns:p14="http://schemas.microsoft.com/office/powerpoint/2010/main" val="204660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399C3-3DBA-46E6-9EAC-B6365D7EC882}" type="slidenum">
              <a:rPr lang="en-US" smtClean="0"/>
              <a:t>23</a:t>
            </a:fld>
            <a:endParaRPr lang="en-US"/>
          </a:p>
        </p:txBody>
      </p:sp>
    </p:spTree>
    <p:extLst>
      <p:ext uri="{BB962C8B-B14F-4D97-AF65-F5344CB8AC3E}">
        <p14:creationId xmlns:p14="http://schemas.microsoft.com/office/powerpoint/2010/main" val="402310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399C3-3DBA-46E6-9EAC-B6365D7EC882}" type="slidenum">
              <a:rPr lang="en-US" smtClean="0"/>
              <a:t>24</a:t>
            </a:fld>
            <a:endParaRPr lang="en-US"/>
          </a:p>
        </p:txBody>
      </p:sp>
    </p:spTree>
    <p:extLst>
      <p:ext uri="{BB962C8B-B14F-4D97-AF65-F5344CB8AC3E}">
        <p14:creationId xmlns:p14="http://schemas.microsoft.com/office/powerpoint/2010/main" val="1225317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399C3-3DBA-46E6-9EAC-B6365D7EC882}" type="slidenum">
              <a:rPr lang="en-US" smtClean="0"/>
              <a:t>26</a:t>
            </a:fld>
            <a:endParaRPr lang="en-US"/>
          </a:p>
        </p:txBody>
      </p:sp>
    </p:spTree>
    <p:extLst>
      <p:ext uri="{BB962C8B-B14F-4D97-AF65-F5344CB8AC3E}">
        <p14:creationId xmlns:p14="http://schemas.microsoft.com/office/powerpoint/2010/main" val="2301996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399C3-3DBA-46E6-9EAC-B6365D7EC882}" type="slidenum">
              <a:rPr lang="en-US" smtClean="0"/>
              <a:t>28</a:t>
            </a:fld>
            <a:endParaRPr lang="en-US"/>
          </a:p>
        </p:txBody>
      </p:sp>
    </p:spTree>
    <p:extLst>
      <p:ext uri="{BB962C8B-B14F-4D97-AF65-F5344CB8AC3E}">
        <p14:creationId xmlns:p14="http://schemas.microsoft.com/office/powerpoint/2010/main" val="3238130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399C3-3DBA-46E6-9EAC-B6365D7EC882}" type="slidenum">
              <a:rPr lang="en-US" smtClean="0"/>
              <a:t>29</a:t>
            </a:fld>
            <a:endParaRPr lang="en-US"/>
          </a:p>
        </p:txBody>
      </p:sp>
    </p:spTree>
    <p:extLst>
      <p:ext uri="{BB962C8B-B14F-4D97-AF65-F5344CB8AC3E}">
        <p14:creationId xmlns:p14="http://schemas.microsoft.com/office/powerpoint/2010/main" val="1181956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6.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9D154-00D0-B9E2-9380-E6BB3BCAB08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30743875-72CB-3A1A-84E4-BEAB8E10091D}"/>
              </a:ext>
            </a:extLst>
          </p:cNvPr>
          <p:cNvSpPr txBox="1"/>
          <p:nvPr/>
        </p:nvSpPr>
        <p:spPr>
          <a:xfrm>
            <a:off x="6905202" y="7112922"/>
            <a:ext cx="10244280" cy="129304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dirty="0">
                <a:solidFill>
                  <a:srgbClr val="00B0F0"/>
                </a:solidFill>
                <a:latin typeface="+mj-lt"/>
                <a:ea typeface="+mj-ea"/>
                <a:cs typeface="+mj-cs"/>
              </a:rPr>
              <a:t>THEO ĐUỔI ĐAM MÊ</a:t>
            </a:r>
            <a:endParaRPr lang="en-US" sz="6000" b="1" kern="1200" dirty="0">
              <a:solidFill>
                <a:srgbClr val="00B0F0"/>
              </a:solidFill>
              <a:latin typeface="+mj-lt"/>
              <a:ea typeface="+mj-ea"/>
              <a:cs typeface="+mj-cs"/>
            </a:endParaRPr>
          </a:p>
        </p:txBody>
      </p:sp>
      <p:pic>
        <p:nvPicPr>
          <p:cNvPr id="8" name="Picture 7">
            <a:extLst>
              <a:ext uri="{FF2B5EF4-FFF2-40B4-BE49-F238E27FC236}">
                <a16:creationId xmlns:a16="http://schemas.microsoft.com/office/drawing/2014/main" id="{B82A15E4-F3B4-5085-E2FA-63C8A8C47907}"/>
              </a:ext>
            </a:extLst>
          </p:cNvPr>
          <p:cNvPicPr>
            <a:picLocks noChangeAspect="1"/>
          </p:cNvPicPr>
          <p:nvPr/>
        </p:nvPicPr>
        <p:blipFill>
          <a:blip r:embed="rId3">
            <a:extLst>
              <a:ext uri="{28A0092B-C50C-407E-A947-70E740481C1C}">
                <a14:useLocalDpi xmlns:a14="http://schemas.microsoft.com/office/drawing/2010/main" val="0"/>
              </a:ext>
            </a:extLst>
          </a:blip>
          <a:srcRect l="36224" r="3631" b="1"/>
          <a:stretch>
            <a:fillRect/>
          </a:stretch>
        </p:blipFill>
        <p:spPr>
          <a:xfrm>
            <a:off x="461760" y="482598"/>
            <a:ext cx="5690208" cy="6166984"/>
          </a:xfrm>
          <a:prstGeom prst="rect">
            <a:avLst/>
          </a:prstGeom>
        </p:spPr>
      </p:pic>
      <p:pic>
        <p:nvPicPr>
          <p:cNvPr id="14" name="Picture 13">
            <a:extLst>
              <a:ext uri="{FF2B5EF4-FFF2-40B4-BE49-F238E27FC236}">
                <a16:creationId xmlns:a16="http://schemas.microsoft.com/office/drawing/2014/main" id="{E64C67FF-3488-FDBA-2B42-E05B6BFA3D44}"/>
              </a:ext>
            </a:extLst>
          </p:cNvPr>
          <p:cNvPicPr>
            <a:picLocks noChangeAspect="1"/>
          </p:cNvPicPr>
          <p:nvPr/>
        </p:nvPicPr>
        <p:blipFill>
          <a:blip r:embed="rId4">
            <a:extLst>
              <a:ext uri="{28A0092B-C50C-407E-A947-70E740481C1C}">
                <a14:useLocalDpi xmlns:a14="http://schemas.microsoft.com/office/drawing/2010/main" val="0"/>
              </a:ext>
            </a:extLst>
          </a:blip>
          <a:srcRect t="23464" r="-2" b="1558"/>
          <a:stretch>
            <a:fillRect/>
          </a:stretch>
        </p:blipFill>
        <p:spPr>
          <a:xfrm>
            <a:off x="6292438" y="482601"/>
            <a:ext cx="5696355" cy="3015826"/>
          </a:xfrm>
          <a:prstGeom prst="rect">
            <a:avLst/>
          </a:prstGeom>
        </p:spPr>
      </p:pic>
      <p:pic>
        <p:nvPicPr>
          <p:cNvPr id="3" name="Picture 2">
            <a:extLst>
              <a:ext uri="{FF2B5EF4-FFF2-40B4-BE49-F238E27FC236}">
                <a16:creationId xmlns:a16="http://schemas.microsoft.com/office/drawing/2014/main" id="{5C4F27EF-7F2C-E9D6-F690-B58A4240179B}"/>
              </a:ext>
            </a:extLst>
          </p:cNvPr>
          <p:cNvPicPr>
            <a:picLocks noChangeAspect="1"/>
          </p:cNvPicPr>
          <p:nvPr/>
        </p:nvPicPr>
        <p:blipFill>
          <a:blip r:embed="rId5">
            <a:extLst>
              <a:ext uri="{28A0092B-C50C-407E-A947-70E740481C1C}">
                <a14:useLocalDpi xmlns:a14="http://schemas.microsoft.com/office/drawing/2010/main" val="0"/>
              </a:ext>
            </a:extLst>
          </a:blip>
          <a:srcRect l="14343" r="17760" b="-1"/>
          <a:stretch>
            <a:fillRect/>
          </a:stretch>
        </p:blipFill>
        <p:spPr>
          <a:xfrm>
            <a:off x="6285270" y="3633145"/>
            <a:ext cx="5692140" cy="3020706"/>
          </a:xfrm>
          <a:prstGeom prst="rect">
            <a:avLst/>
          </a:prstGeom>
        </p:spPr>
      </p:pic>
      <p:pic>
        <p:nvPicPr>
          <p:cNvPr id="12" name="Picture 11">
            <a:extLst>
              <a:ext uri="{FF2B5EF4-FFF2-40B4-BE49-F238E27FC236}">
                <a16:creationId xmlns:a16="http://schemas.microsoft.com/office/drawing/2014/main" id="{D2D66939-6CCD-427C-C6CA-7063EAF6E19A}"/>
              </a:ext>
            </a:extLst>
          </p:cNvPr>
          <p:cNvPicPr>
            <a:picLocks noChangeAspect="1"/>
          </p:cNvPicPr>
          <p:nvPr/>
        </p:nvPicPr>
        <p:blipFill>
          <a:blip r:embed="rId6">
            <a:extLst>
              <a:ext uri="{28A0092B-C50C-407E-A947-70E740481C1C}">
                <a14:useLocalDpi xmlns:a14="http://schemas.microsoft.com/office/drawing/2010/main" val="0"/>
              </a:ext>
            </a:extLst>
          </a:blip>
          <a:srcRect l="11710" r="2438" b="-1"/>
          <a:stretch>
            <a:fillRect/>
          </a:stretch>
        </p:blipFill>
        <p:spPr>
          <a:xfrm>
            <a:off x="12129264" y="482599"/>
            <a:ext cx="5696976" cy="6166982"/>
          </a:xfrm>
          <a:prstGeom prst="rect">
            <a:avLst/>
          </a:prstGeom>
        </p:spPr>
      </p:pic>
      <p:pic>
        <p:nvPicPr>
          <p:cNvPr id="6" name="Picture 5">
            <a:extLst>
              <a:ext uri="{FF2B5EF4-FFF2-40B4-BE49-F238E27FC236}">
                <a16:creationId xmlns:a16="http://schemas.microsoft.com/office/drawing/2014/main" id="{5B01B80E-6A6E-4514-2D9F-3B4A0F1E82C8}"/>
              </a:ext>
            </a:extLst>
          </p:cNvPr>
          <p:cNvPicPr>
            <a:picLocks noChangeAspect="1"/>
          </p:cNvPicPr>
          <p:nvPr/>
        </p:nvPicPr>
        <p:blipFill>
          <a:blip r:embed="rId7">
            <a:extLst>
              <a:ext uri="{28A0092B-C50C-407E-A947-70E740481C1C}">
                <a14:useLocalDpi xmlns:a14="http://schemas.microsoft.com/office/drawing/2010/main" val="0"/>
              </a:ext>
            </a:extLst>
          </a:blip>
          <a:srcRect t="2802" r="-1" b="-1"/>
          <a:stretch>
            <a:fillRect/>
          </a:stretch>
        </p:blipFill>
        <p:spPr>
          <a:xfrm>
            <a:off x="461760" y="6788572"/>
            <a:ext cx="5692140" cy="3015827"/>
          </a:xfrm>
          <a:prstGeom prst="rect">
            <a:avLst/>
          </a:prstGeom>
        </p:spPr>
      </p:pic>
      <p:sp>
        <p:nvSpPr>
          <p:cNvPr id="2" name="TextBox 1">
            <a:extLst>
              <a:ext uri="{FF2B5EF4-FFF2-40B4-BE49-F238E27FC236}">
                <a16:creationId xmlns:a16="http://schemas.microsoft.com/office/drawing/2014/main" id="{5C793220-A0C1-0D55-5838-635E7ECDAC30}"/>
              </a:ext>
            </a:extLst>
          </p:cNvPr>
          <p:cNvSpPr txBox="1"/>
          <p:nvPr/>
        </p:nvSpPr>
        <p:spPr>
          <a:xfrm>
            <a:off x="7975290" y="9619733"/>
            <a:ext cx="9152626" cy="369332"/>
          </a:xfrm>
          <a:prstGeom prst="rect">
            <a:avLst/>
          </a:prstGeom>
          <a:noFill/>
        </p:spPr>
        <p:txBody>
          <a:bodyPr wrap="square">
            <a:spAutoFit/>
          </a:bodyPr>
          <a:lstStyle/>
          <a:p>
            <a:r>
              <a:rPr lang="en-US" dirty="0"/>
              <a:t>https://hdtn.vn/</a:t>
            </a:r>
          </a:p>
        </p:txBody>
      </p:sp>
    </p:spTree>
    <p:extLst>
      <p:ext uri="{BB962C8B-B14F-4D97-AF65-F5344CB8AC3E}">
        <p14:creationId xmlns:p14="http://schemas.microsoft.com/office/powerpoint/2010/main" val="148468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8"/>
          <p:cNvSpPr txBox="1"/>
          <p:nvPr/>
        </p:nvSpPr>
        <p:spPr>
          <a:xfrm>
            <a:off x="1701776" y="266700"/>
            <a:ext cx="15595624" cy="856970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1981200" y="952500"/>
            <a:ext cx="14935200" cy="7386638"/>
          </a:xfrm>
          <a:prstGeom prst="rect">
            <a:avLst/>
          </a:prstGeom>
        </p:spPr>
        <p:txBody>
          <a:bodyPr wrap="square" lIns="0" tIns="0" rIns="0" bIns="0" rtlCol="0" anchor="t">
            <a:spAutoFit/>
          </a:bodyPr>
          <a:lstStyle/>
          <a:p>
            <a:endParaRPr lang="en-US" sz="4000" dirty="0">
              <a:latin typeface="Tahoma" panose="020B0604030504040204" pitchFamily="34" charset="0"/>
              <a:ea typeface="Tahoma" panose="020B0604030504040204" pitchFamily="34" charset="0"/>
              <a:cs typeface="Tahoma" panose="020B0604030504040204" pitchFamily="34" charset="0"/>
            </a:endParaRPr>
          </a:p>
          <a:p>
            <a:r>
              <a:rPr lang="vi-VN" sz="4000" dirty="0">
                <a:latin typeface="Tahoma" panose="020B0604030504040204" pitchFamily="34" charset="0"/>
                <a:ea typeface="Tahoma" panose="020B0604030504040204" pitchFamily="34" charset="0"/>
                <a:cs typeface="Tahoma" panose="020B0604030504040204" pitchFamily="34" charset="0"/>
              </a:rPr>
              <a:t>Lan mơ ước trở thành lập trình viên. Từ lớp 9, Lan bắt đầu tự học Python qua các khóa học miễn phí. Máy tính cũ, mạng chậm, nhưng tối nào bạn cũng dành 1–2 giờ để luyện code. Khi bài tập trên lớp nhiều, Lan vẫn duy trì ít nhất 30 phút thực hành mỗi ngày. Bạn tham gia các cuộc thi nhỏ, chấp nhận thua để học thêm kinh nghiệm. Sau hai năm, Lan đã tự xây dựng được một website đơn giản cho trường.</a:t>
            </a:r>
          </a:p>
          <a:p>
            <a:r>
              <a:rPr lang="en-US" sz="4000" dirty="0">
                <a:latin typeface="Tahoma" panose="020B0604030504040204" pitchFamily="34" charset="0"/>
                <a:ea typeface="Tahoma" panose="020B0604030504040204" pitchFamily="34" charset="0"/>
                <a:cs typeface="Tahoma" panose="020B0604030504040204" pitchFamily="34" charset="0"/>
              </a:rPr>
              <a:t> 	</a:t>
            </a:r>
            <a:r>
              <a:rPr lang="vi-VN" sz="4000" dirty="0">
                <a:latin typeface="Tahoma" panose="020B0604030504040204" pitchFamily="34" charset="0"/>
                <a:ea typeface="Tahoma" panose="020B0604030504040204" pitchFamily="34" charset="0"/>
                <a:cs typeface="Tahoma" panose="020B0604030504040204" pitchFamily="34" charset="0"/>
              </a:rPr>
              <a:t>Điều làm nên khác biệt không phải là “tài năng bẩm sinh”, mà là </a:t>
            </a:r>
            <a:r>
              <a:rPr lang="vi-VN" sz="4000" b="1" dirty="0">
                <a:latin typeface="Tahoma" panose="020B0604030504040204" pitchFamily="34" charset="0"/>
                <a:ea typeface="Tahoma" panose="020B0604030504040204" pitchFamily="34" charset="0"/>
                <a:cs typeface="Tahoma" panose="020B0604030504040204" pitchFamily="34" charset="0"/>
              </a:rPr>
              <a:t>sự lặp lại bền bỉ của hành động mỗi ngày</a:t>
            </a:r>
            <a:r>
              <a:rPr lang="vi-VN" sz="4000" dirty="0">
                <a:latin typeface="Tahoma" panose="020B0604030504040204" pitchFamily="34" charset="0"/>
                <a:ea typeface="Tahoma" panose="020B0604030504040204" pitchFamily="34" charset="0"/>
                <a:cs typeface="Tahoma" panose="020B0604030504040204" pitchFamily="34" charset="0"/>
              </a:rPr>
              <a:t>.</a:t>
            </a:r>
          </a:p>
          <a:p>
            <a:r>
              <a:rPr lang="vi-VN" sz="4000" dirty="0">
                <a:latin typeface="Tahoma" panose="020B0604030504040204" pitchFamily="34" charset="0"/>
                <a:ea typeface="Tahoma" panose="020B0604030504040204" pitchFamily="34" charset="0"/>
                <a:cs typeface="Tahoma" panose="020B0604030504040204" pitchFamily="34" charset="0"/>
              </a:rPr>
              <a:t>“Đam mê không nằm ở lời nói, mà nằm ở việc bạn sẵn sàng làm điều đó bao nhiêu lần, kể cả khi không ai nhìn thấy.”</a:t>
            </a:r>
          </a:p>
        </p:txBody>
      </p:sp>
    </p:spTree>
    <p:extLst>
      <p:ext uri="{BB962C8B-B14F-4D97-AF65-F5344CB8AC3E}">
        <p14:creationId xmlns:p14="http://schemas.microsoft.com/office/powerpoint/2010/main" val="20876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F5E0F1-96E5-621C-EFB9-DDCB73C27228}"/>
              </a:ext>
            </a:extLst>
          </p:cNvPr>
          <p:cNvSpPr txBox="1"/>
          <p:nvPr/>
        </p:nvSpPr>
        <p:spPr>
          <a:xfrm>
            <a:off x="964624" y="171079"/>
            <a:ext cx="15544800" cy="901593"/>
          </a:xfrm>
          <a:prstGeom prst="rect">
            <a:avLst/>
          </a:prstGeom>
          <a:noFill/>
        </p:spPr>
        <p:txBody>
          <a:bodyPr wrap="square" rtlCol="0">
            <a:spAutoFit/>
          </a:bodyPr>
          <a:lstStyle/>
          <a:p>
            <a:pPr>
              <a:lnSpc>
                <a:spcPct val="150000"/>
              </a:lnSpc>
            </a:pPr>
            <a:r>
              <a:rPr lang="en-US" sz="4000" b="1">
                <a:solidFill>
                  <a:schemeClr val="accent6">
                    <a:lumMod val="50000"/>
                  </a:schemeClr>
                </a:solidFill>
                <a:latin typeface="Arial" panose="020B0604020202020204" pitchFamily="34" charset="0"/>
                <a:cs typeface="Arial" panose="020B0604020202020204" pitchFamily="34" charset="0"/>
              </a:rPr>
              <a:t>2. Chia sẻ những biểu hiện thể hiện sự đam mê của em</a:t>
            </a:r>
          </a:p>
        </p:txBody>
      </p:sp>
      <p:grpSp>
        <p:nvGrpSpPr>
          <p:cNvPr id="86" name="Group 85">
            <a:extLst>
              <a:ext uri="{FF2B5EF4-FFF2-40B4-BE49-F238E27FC236}">
                <a16:creationId xmlns:a16="http://schemas.microsoft.com/office/drawing/2014/main" id="{C3FAA09E-F752-0604-E365-502D247158B7}"/>
              </a:ext>
            </a:extLst>
          </p:cNvPr>
          <p:cNvGrpSpPr/>
          <p:nvPr/>
        </p:nvGrpSpPr>
        <p:grpSpPr>
          <a:xfrm>
            <a:off x="431656" y="2171700"/>
            <a:ext cx="17424688" cy="5904179"/>
            <a:chOff x="558512" y="1641832"/>
            <a:chExt cx="17424688" cy="5904179"/>
          </a:xfrm>
        </p:grpSpPr>
        <p:sp>
          <p:nvSpPr>
            <p:cNvPr id="85" name="Rectangle: Rounded Corners 84">
              <a:extLst>
                <a:ext uri="{FF2B5EF4-FFF2-40B4-BE49-F238E27FC236}">
                  <a16:creationId xmlns:a16="http://schemas.microsoft.com/office/drawing/2014/main" id="{12C5584A-BC49-A795-7C81-BBEDBB2C163E}"/>
                </a:ext>
              </a:extLst>
            </p:cNvPr>
            <p:cNvSpPr/>
            <p:nvPr/>
          </p:nvSpPr>
          <p:spPr>
            <a:xfrm>
              <a:off x="558512" y="1641832"/>
              <a:ext cx="17424688" cy="5904179"/>
            </a:xfrm>
            <a:prstGeom prst="roundRect">
              <a:avLst>
                <a:gd name="adj" fmla="val 4623"/>
              </a:avLst>
            </a:prstGeom>
            <a:solidFill>
              <a:schemeClr val="bg1"/>
            </a:solidFill>
            <a:ln w="38100">
              <a:solidFill>
                <a:srgbClr val="FFCB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D4A2B7B7-544B-2EF1-C03B-0F591E5C07D2}"/>
                </a:ext>
              </a:extLst>
            </p:cNvPr>
            <p:cNvPicPr>
              <a:picLocks noChangeAspect="1"/>
            </p:cNvPicPr>
            <p:nvPr/>
          </p:nvPicPr>
          <p:blipFill>
            <a:blip r:embed="rId2"/>
            <a:stretch>
              <a:fillRect/>
            </a:stretch>
          </p:blipFill>
          <p:spPr>
            <a:xfrm>
              <a:off x="1917201" y="2530269"/>
              <a:ext cx="14453598" cy="4993311"/>
            </a:xfrm>
            <a:prstGeom prst="rect">
              <a:avLst/>
            </a:prstGeom>
          </p:spPr>
        </p:pic>
        <p:sp>
          <p:nvSpPr>
            <p:cNvPr id="82" name="TextBox 81">
              <a:extLst>
                <a:ext uri="{FF2B5EF4-FFF2-40B4-BE49-F238E27FC236}">
                  <a16:creationId xmlns:a16="http://schemas.microsoft.com/office/drawing/2014/main" id="{D7722144-0A65-8243-CA80-3E287A671238}"/>
                </a:ext>
              </a:extLst>
            </p:cNvPr>
            <p:cNvSpPr txBox="1"/>
            <p:nvPr/>
          </p:nvSpPr>
          <p:spPr>
            <a:xfrm>
              <a:off x="990600" y="1656180"/>
              <a:ext cx="16306800" cy="820674"/>
            </a:xfrm>
            <a:prstGeom prst="rect">
              <a:avLst/>
            </a:prstGeom>
            <a:noFill/>
          </p:spPr>
          <p:txBody>
            <a:bodyPr wrap="square" rtlCol="0">
              <a:spAutoFit/>
            </a:bodyPr>
            <a:lstStyle/>
            <a:p>
              <a:pPr algn="just">
                <a:lnSpc>
                  <a:spcPct val="150000"/>
                </a:lnSpc>
              </a:pPr>
              <a:r>
                <a:rPr lang="en-US" sz="3500">
                  <a:latin typeface="Arial" panose="020B0604020202020204" pitchFamily="34" charset="0"/>
                  <a:cs typeface="Arial" panose="020B0604020202020204" pitchFamily="34" charset="0"/>
                </a:rPr>
                <a:t>Đam mê trở thành nhà báo của bạn M được thể hiện qua các biểu hiện dưới đây: </a:t>
              </a:r>
            </a:p>
          </p:txBody>
        </p:sp>
      </p:grpSp>
      <p:sp>
        <p:nvSpPr>
          <p:cNvPr id="90" name="TextBox 89">
            <a:extLst>
              <a:ext uri="{FF2B5EF4-FFF2-40B4-BE49-F238E27FC236}">
                <a16:creationId xmlns:a16="http://schemas.microsoft.com/office/drawing/2014/main" id="{448EC221-C55A-18EA-A610-C31CDB879E06}"/>
              </a:ext>
            </a:extLst>
          </p:cNvPr>
          <p:cNvSpPr txBox="1"/>
          <p:nvPr/>
        </p:nvSpPr>
        <p:spPr>
          <a:xfrm>
            <a:off x="2043112" y="8732392"/>
            <a:ext cx="15178088" cy="677108"/>
          </a:xfrm>
          <a:prstGeom prst="rect">
            <a:avLst/>
          </a:prstGeom>
          <a:noFill/>
        </p:spPr>
        <p:txBody>
          <a:bodyPr wrap="square">
            <a:spAutoFit/>
          </a:bodyPr>
          <a:lstStyle/>
          <a:p>
            <a:pPr algn="just"/>
            <a:r>
              <a:rPr lang="en-US" sz="3800">
                <a:latin typeface="Arial" panose="020B0604020202020204" pitchFamily="34" charset="0"/>
                <a:cs typeface="Arial" panose="020B0604020202020204" pitchFamily="34" charset="0"/>
              </a:rPr>
              <a:t>Ghi lại những biểu hiện thể hiện sự đam mê của bản thân.</a:t>
            </a:r>
          </a:p>
        </p:txBody>
      </p:sp>
    </p:spTree>
    <p:extLst>
      <p:ext uri="{BB962C8B-B14F-4D97-AF65-F5344CB8AC3E}">
        <p14:creationId xmlns:p14="http://schemas.microsoft.com/office/powerpoint/2010/main" val="2505654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randombar(horizontal)">
                                      <p:cBhvr>
                                        <p:cTn id="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6B280D7-71A6-6EB8-F8DA-823680437F75}"/>
              </a:ext>
            </a:extLst>
          </p:cNvPr>
          <p:cNvSpPr txBox="1"/>
          <p:nvPr/>
        </p:nvSpPr>
        <p:spPr>
          <a:xfrm>
            <a:off x="685800" y="723899"/>
            <a:ext cx="14173200" cy="707886"/>
          </a:xfrm>
          <a:prstGeom prst="rect">
            <a:avLst/>
          </a:prstGeom>
          <a:noFill/>
        </p:spPr>
        <p:txBody>
          <a:bodyPr wrap="square">
            <a:spAutoFit/>
          </a:bodyPr>
          <a:lstStyle/>
          <a:p>
            <a:pPr marL="571500" marR="0" lvl="0" indent="-5715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4000" dirty="0" err="1">
                <a:solidFill>
                  <a:prstClr val="black"/>
                </a:solidFill>
                <a:latin typeface="Arial" panose="020B0604020202020204" pitchFamily="34" charset="0"/>
              </a:rPr>
              <a:t>Biểu</a:t>
            </a:r>
            <a:r>
              <a:rPr lang="en-US" sz="4000" dirty="0">
                <a:solidFill>
                  <a:prstClr val="black"/>
                </a:solidFill>
                <a:latin typeface="Arial" panose="020B0604020202020204" pitchFamily="34" charset="0"/>
              </a:rPr>
              <a:t> </a:t>
            </a:r>
            <a:r>
              <a:rPr lang="en-US" sz="4000" dirty="0" err="1">
                <a:solidFill>
                  <a:prstClr val="black"/>
                </a:solidFill>
                <a:latin typeface="Arial" panose="020B0604020202020204" pitchFamily="34" charset="0"/>
              </a:rPr>
              <a:t>hiện</a:t>
            </a:r>
            <a:r>
              <a:rPr lang="en-US" sz="4000" dirty="0">
                <a:solidFill>
                  <a:prstClr val="black"/>
                </a:solidFill>
                <a:latin typeface="Arial" panose="020B0604020202020204" pitchFamily="34" charset="0"/>
              </a:rPr>
              <a:t> </a:t>
            </a:r>
            <a:r>
              <a:rPr lang="en-US" sz="4000" dirty="0" err="1">
                <a:solidFill>
                  <a:prstClr val="black"/>
                </a:solidFill>
                <a:latin typeface="Arial" panose="020B0604020202020204" pitchFamily="34" charset="0"/>
              </a:rPr>
              <a:t>của</a:t>
            </a:r>
            <a:r>
              <a:rPr lang="en-US" sz="4000" dirty="0">
                <a:solidFill>
                  <a:prstClr val="black"/>
                </a:solidFill>
                <a:latin typeface="Arial" panose="020B0604020202020204" pitchFamily="34" charset="0"/>
              </a:rPr>
              <a:t> </a:t>
            </a:r>
            <a:r>
              <a:rPr lang="en-US" sz="4000" dirty="0" err="1">
                <a:solidFill>
                  <a:prstClr val="black"/>
                </a:solidFill>
                <a:latin typeface="Arial" panose="020B0604020202020204" pitchFamily="34" charset="0"/>
              </a:rPr>
              <a:t>đam</a:t>
            </a:r>
            <a:r>
              <a:rPr lang="en-US" sz="4000" dirty="0">
                <a:solidFill>
                  <a:prstClr val="black"/>
                </a:solidFill>
                <a:latin typeface="Arial" panose="020B0604020202020204" pitchFamily="34" charset="0"/>
              </a:rPr>
              <a:t> </a:t>
            </a:r>
            <a:r>
              <a:rPr lang="en-US" sz="4000" dirty="0" err="1">
                <a:solidFill>
                  <a:prstClr val="black"/>
                </a:solidFill>
                <a:latin typeface="Arial" panose="020B0604020202020204" pitchFamily="34" charset="0"/>
              </a:rPr>
              <a:t>mê</a:t>
            </a:r>
            <a:r>
              <a:rPr lang="en-US" sz="4000" dirty="0">
                <a:solidFill>
                  <a:prstClr val="black"/>
                </a:solidFill>
                <a:latin typeface="Arial" panose="020B0604020202020204" pitchFamily="34" charset="0"/>
              </a:rPr>
              <a:t> </a:t>
            </a:r>
            <a:r>
              <a:rPr lang="en-US" sz="4000" dirty="0" err="1">
                <a:solidFill>
                  <a:prstClr val="black"/>
                </a:solidFill>
                <a:latin typeface="Arial" panose="020B0604020202020204" pitchFamily="34" charset="0"/>
              </a:rPr>
              <a:t>trong</a:t>
            </a:r>
            <a:r>
              <a:rPr lang="en-US" sz="4000" dirty="0">
                <a:solidFill>
                  <a:prstClr val="black"/>
                </a:solidFill>
                <a:latin typeface="Arial" panose="020B0604020202020204" pitchFamily="34" charset="0"/>
              </a:rPr>
              <a:t> </a:t>
            </a:r>
            <a:r>
              <a:rPr lang="en-US" sz="4000" dirty="0" err="1">
                <a:solidFill>
                  <a:prstClr val="black"/>
                </a:solidFill>
                <a:latin typeface="Arial" panose="020B0604020202020204" pitchFamily="34" charset="0"/>
              </a:rPr>
              <a:t>các</a:t>
            </a:r>
            <a:r>
              <a:rPr lang="en-US" sz="4000" dirty="0">
                <a:solidFill>
                  <a:prstClr val="black"/>
                </a:solidFill>
                <a:latin typeface="Arial" panose="020B0604020202020204" pitchFamily="34" charset="0"/>
              </a:rPr>
              <a:t> </a:t>
            </a:r>
            <a:r>
              <a:rPr lang="en-US" sz="4000" dirty="0" err="1">
                <a:solidFill>
                  <a:prstClr val="black"/>
                </a:solidFill>
                <a:latin typeface="Arial" panose="020B0604020202020204" pitchFamily="34" charset="0"/>
              </a:rPr>
              <a:t>khía</a:t>
            </a:r>
            <a:r>
              <a:rPr lang="en-US" sz="4000" dirty="0">
                <a:solidFill>
                  <a:prstClr val="black"/>
                </a:solidFill>
                <a:latin typeface="Arial" panose="020B0604020202020204" pitchFamily="34" charset="0"/>
              </a:rPr>
              <a:t> </a:t>
            </a:r>
            <a:r>
              <a:rPr lang="en-US" sz="4000" dirty="0" err="1">
                <a:solidFill>
                  <a:prstClr val="black"/>
                </a:solidFill>
                <a:latin typeface="Arial" panose="020B0604020202020204" pitchFamily="34" charset="0"/>
              </a:rPr>
              <a:t>cạnh</a:t>
            </a:r>
            <a:r>
              <a:rPr lang="en-US" sz="4000" dirty="0">
                <a:solidFill>
                  <a:prstClr val="black"/>
                </a:solidFill>
                <a:latin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5" name="Group 24">
            <a:extLst>
              <a:ext uri="{FF2B5EF4-FFF2-40B4-BE49-F238E27FC236}">
                <a16:creationId xmlns:a16="http://schemas.microsoft.com/office/drawing/2014/main" id="{745871D9-0D4D-468E-75D6-6C9F7BBBAE62}"/>
              </a:ext>
            </a:extLst>
          </p:cNvPr>
          <p:cNvGrpSpPr/>
          <p:nvPr/>
        </p:nvGrpSpPr>
        <p:grpSpPr>
          <a:xfrm>
            <a:off x="685800" y="1825679"/>
            <a:ext cx="17106898" cy="6354507"/>
            <a:chOff x="7086600" y="1608084"/>
            <a:chExt cx="10744200" cy="6354507"/>
          </a:xfrm>
        </p:grpSpPr>
        <p:sp>
          <p:nvSpPr>
            <p:cNvPr id="22" name="Rectangle: Rounded Corners 21">
              <a:extLst>
                <a:ext uri="{FF2B5EF4-FFF2-40B4-BE49-F238E27FC236}">
                  <a16:creationId xmlns:a16="http://schemas.microsoft.com/office/drawing/2014/main" id="{9F6B9FC4-4574-A49A-B70D-616CC55D656F}"/>
                </a:ext>
              </a:extLst>
            </p:cNvPr>
            <p:cNvSpPr/>
            <p:nvPr/>
          </p:nvSpPr>
          <p:spPr>
            <a:xfrm>
              <a:off x="7086600" y="1608084"/>
              <a:ext cx="10744200" cy="6354507"/>
            </a:xfrm>
            <a:prstGeom prst="roundRect">
              <a:avLst>
                <a:gd name="adj" fmla="val 5862"/>
              </a:avLst>
            </a:prstGeom>
            <a:solidFill>
              <a:schemeClr val="bg1"/>
            </a:solidFill>
            <a:ln w="38100">
              <a:solidFill>
                <a:schemeClr val="accent6">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A4465398-3A02-5DF3-1788-899531FF5007}"/>
                </a:ext>
              </a:extLst>
            </p:cNvPr>
            <p:cNvSpPr txBox="1"/>
            <p:nvPr/>
          </p:nvSpPr>
          <p:spPr>
            <a:xfrm>
              <a:off x="7221972" y="1851446"/>
              <a:ext cx="10473456" cy="5806654"/>
            </a:xfrm>
            <a:prstGeom prst="rect">
              <a:avLst/>
            </a:prstGeom>
            <a:noFill/>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Trong học tập: các lĩnh vực học tập/môn học yêu thích, khát khao tìm hiểu.</a:t>
              </a:r>
            </a:p>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Trong cuộc sống: các hoạt động/lĩnh vực mong muốn được tham gia và cảm thấy hạnh phúc mỗi khi tham gia các hoạt động đó.</a:t>
              </a:r>
            </a:p>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Trong định hướng nghề nghiệp: quyết tâm theo đuổi nghề nghiệp yêu thích trong tương lai. </a:t>
              </a:r>
            </a:p>
          </p:txBody>
        </p:sp>
      </p:grpSp>
    </p:spTree>
    <p:extLst>
      <p:ext uri="{BB962C8B-B14F-4D97-AF65-F5344CB8AC3E}">
        <p14:creationId xmlns:p14="http://schemas.microsoft.com/office/powerpoint/2010/main" val="3018553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4"/>
          <p:cNvSpPr txBox="1"/>
          <p:nvPr/>
        </p:nvSpPr>
        <p:spPr>
          <a:xfrm>
            <a:off x="1028699" y="934491"/>
            <a:ext cx="16230600" cy="833809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1987280" y="3114054"/>
            <a:ext cx="14313437" cy="3248646"/>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7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NHẬN DIỆN BIỂU HIỆN Ý CHÍ CỦA BẢN THÂN </a:t>
            </a:r>
          </a:p>
        </p:txBody>
      </p:sp>
      <p:sp>
        <p:nvSpPr>
          <p:cNvPr id="12" name="Freeform 2">
            <a:extLst>
              <a:ext uri="{FF2B5EF4-FFF2-40B4-BE49-F238E27FC236}">
                <a16:creationId xmlns:a16="http://schemas.microsoft.com/office/drawing/2014/main" id="{984BBFBF-59CA-121A-28A2-258C4BFA10C0}"/>
              </a:ext>
            </a:extLst>
          </p:cNvPr>
          <p:cNvSpPr/>
          <p:nvPr/>
        </p:nvSpPr>
        <p:spPr>
          <a:xfrm>
            <a:off x="17426081" y="1288411"/>
            <a:ext cx="885653" cy="711743"/>
          </a:xfrm>
          <a:custGeom>
            <a:avLst/>
            <a:gdLst/>
            <a:ahLst/>
            <a:cxnLst/>
            <a:rect l="l" t="t" r="r" b="b"/>
            <a:pathLst>
              <a:path w="885653" h="711743">
                <a:moveTo>
                  <a:pt x="0" y="0"/>
                </a:moveTo>
                <a:lnTo>
                  <a:pt x="885653" y="0"/>
                </a:lnTo>
                <a:lnTo>
                  <a:pt x="885653" y="711743"/>
                </a:lnTo>
                <a:lnTo>
                  <a:pt x="0" y="71174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3" name="Freeform 3">
            <a:extLst>
              <a:ext uri="{FF2B5EF4-FFF2-40B4-BE49-F238E27FC236}">
                <a16:creationId xmlns:a16="http://schemas.microsoft.com/office/drawing/2014/main" id="{D7925031-CAF3-B010-0DEE-F60AD4CCBDA6}"/>
              </a:ext>
            </a:extLst>
          </p:cNvPr>
          <p:cNvSpPr/>
          <p:nvPr/>
        </p:nvSpPr>
        <p:spPr>
          <a:xfrm>
            <a:off x="35354" y="4152900"/>
            <a:ext cx="898096" cy="721742"/>
          </a:xfrm>
          <a:custGeom>
            <a:avLst/>
            <a:gdLst/>
            <a:ahLst/>
            <a:cxnLst/>
            <a:rect l="l" t="t" r="r" b="b"/>
            <a:pathLst>
              <a:path w="898096" h="721742">
                <a:moveTo>
                  <a:pt x="0" y="0"/>
                </a:moveTo>
                <a:lnTo>
                  <a:pt x="898096" y="0"/>
                </a:lnTo>
                <a:lnTo>
                  <a:pt x="898096" y="721743"/>
                </a:lnTo>
                <a:lnTo>
                  <a:pt x="0" y="7217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791932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D24A236-EC6D-264C-ECA4-51661AECD11C}"/>
              </a:ext>
            </a:extLst>
          </p:cNvPr>
          <p:cNvGrpSpPr/>
          <p:nvPr/>
        </p:nvGrpSpPr>
        <p:grpSpPr>
          <a:xfrm>
            <a:off x="5181600" y="2893359"/>
            <a:ext cx="6305973" cy="8346141"/>
            <a:chOff x="1143000" y="1485900"/>
            <a:chExt cx="6477000" cy="8572500"/>
          </a:xfrm>
        </p:grpSpPr>
        <p:sp>
          <p:nvSpPr>
            <p:cNvPr id="14" name="Oval 13">
              <a:extLst>
                <a:ext uri="{FF2B5EF4-FFF2-40B4-BE49-F238E27FC236}">
                  <a16:creationId xmlns:a16="http://schemas.microsoft.com/office/drawing/2014/main" id="{B4E5932B-B496-15BB-4790-A26D17DFDDB8}"/>
                </a:ext>
              </a:extLst>
            </p:cNvPr>
            <p:cNvSpPr/>
            <p:nvPr/>
          </p:nvSpPr>
          <p:spPr>
            <a:xfrm>
              <a:off x="2400300" y="9525000"/>
              <a:ext cx="3657600" cy="533400"/>
            </a:xfrm>
            <a:prstGeom prst="ellipse">
              <a:avLst/>
            </a:prstGeom>
            <a:solidFill>
              <a:schemeClr val="bg1">
                <a:lumMod val="85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AAC01E-40FC-FAB0-A4C2-E57FD9278362}"/>
                </a:ext>
              </a:extLst>
            </p:cNvPr>
            <p:cNvSpPr/>
            <p:nvPr/>
          </p:nvSpPr>
          <p:spPr>
            <a:xfrm>
              <a:off x="4076700" y="1485900"/>
              <a:ext cx="304800" cy="8305800"/>
            </a:xfrm>
            <a:prstGeom prst="rect">
              <a:avLst/>
            </a:prstGeom>
            <a:solidFill>
              <a:schemeClr val="accent6">
                <a:lumMod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Pentagon 1">
              <a:extLst>
                <a:ext uri="{FF2B5EF4-FFF2-40B4-BE49-F238E27FC236}">
                  <a16:creationId xmlns:a16="http://schemas.microsoft.com/office/drawing/2014/main" id="{E8AA3337-5900-470E-5CEB-95340ADFDDB5}"/>
                </a:ext>
              </a:extLst>
            </p:cNvPr>
            <p:cNvSpPr/>
            <p:nvPr/>
          </p:nvSpPr>
          <p:spPr>
            <a:xfrm>
              <a:off x="1447800" y="1774928"/>
              <a:ext cx="6172200" cy="1158772"/>
            </a:xfrm>
            <a:custGeom>
              <a:avLst/>
              <a:gdLst>
                <a:gd name="connsiteX0" fmla="*/ 0 w 4953000"/>
                <a:gd name="connsiteY0" fmla="*/ 0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0 w 4953000"/>
                <a:gd name="connsiteY5" fmla="*/ 0 h 1371600"/>
                <a:gd name="connsiteX0" fmla="*/ 171450 w 4953000"/>
                <a:gd name="connsiteY0" fmla="*/ 128588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171450 w 4953000"/>
                <a:gd name="connsiteY5" fmla="*/ 128588 h 1371600"/>
                <a:gd name="connsiteX0" fmla="*/ 171450 w 4953000"/>
                <a:gd name="connsiteY0" fmla="*/ 128588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171450 w 4953000"/>
                <a:gd name="connsiteY5" fmla="*/ 128588 h 1371600"/>
                <a:gd name="connsiteX0" fmla="*/ 0 w 4781550"/>
                <a:gd name="connsiteY0" fmla="*/ 128588 h 1371600"/>
                <a:gd name="connsiteX1" fmla="*/ 4095750 w 4781550"/>
                <a:gd name="connsiteY1" fmla="*/ 0 h 1371600"/>
                <a:gd name="connsiteX2" fmla="*/ 4781550 w 4781550"/>
                <a:gd name="connsiteY2" fmla="*/ 685800 h 1371600"/>
                <a:gd name="connsiteX3" fmla="*/ 4095750 w 4781550"/>
                <a:gd name="connsiteY3" fmla="*/ 1371600 h 1371600"/>
                <a:gd name="connsiteX4" fmla="*/ 57150 w 4781550"/>
                <a:gd name="connsiteY4" fmla="*/ 1328737 h 1371600"/>
                <a:gd name="connsiteX5" fmla="*/ 0 w 4781550"/>
                <a:gd name="connsiteY5" fmla="*/ 128588 h 1371600"/>
                <a:gd name="connsiteX0" fmla="*/ 0 w 4781550"/>
                <a:gd name="connsiteY0" fmla="*/ 128588 h 1371600"/>
                <a:gd name="connsiteX1" fmla="*/ 4095750 w 4781550"/>
                <a:gd name="connsiteY1" fmla="*/ 0 h 1371600"/>
                <a:gd name="connsiteX2" fmla="*/ 4781550 w 4781550"/>
                <a:gd name="connsiteY2" fmla="*/ 685800 h 1371600"/>
                <a:gd name="connsiteX3" fmla="*/ 4095750 w 4781550"/>
                <a:gd name="connsiteY3" fmla="*/ 1371600 h 1371600"/>
                <a:gd name="connsiteX4" fmla="*/ 57150 w 4781550"/>
                <a:gd name="connsiteY4" fmla="*/ 1328737 h 1371600"/>
                <a:gd name="connsiteX5" fmla="*/ 0 w 4781550"/>
                <a:gd name="connsiteY5" fmla="*/ 12858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1550" h="1371600">
                  <a:moveTo>
                    <a:pt x="0" y="128588"/>
                  </a:moveTo>
                  <a:lnTo>
                    <a:pt x="4095750" y="0"/>
                  </a:lnTo>
                  <a:lnTo>
                    <a:pt x="4781550" y="685800"/>
                  </a:lnTo>
                  <a:lnTo>
                    <a:pt x="4095750" y="1371600"/>
                  </a:lnTo>
                  <a:lnTo>
                    <a:pt x="57150" y="1328737"/>
                  </a:lnTo>
                  <a:cubicBezTo>
                    <a:pt x="-128588" y="828675"/>
                    <a:pt x="271463" y="642938"/>
                    <a:pt x="0" y="128588"/>
                  </a:cubicBezTo>
                  <a:close/>
                </a:path>
              </a:pathLst>
            </a:custGeom>
            <a:solidFill>
              <a:srgbClr val="DEFFF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Tính mục đích </a:t>
              </a:r>
            </a:p>
          </p:txBody>
        </p:sp>
        <p:sp>
          <p:nvSpPr>
            <p:cNvPr id="6" name="Arrow: Pentagon 1">
              <a:extLst>
                <a:ext uri="{FF2B5EF4-FFF2-40B4-BE49-F238E27FC236}">
                  <a16:creationId xmlns:a16="http://schemas.microsoft.com/office/drawing/2014/main" id="{A4FBA0CF-C9A6-316C-F2DA-9786F6EDC8E0}"/>
                </a:ext>
              </a:extLst>
            </p:cNvPr>
            <p:cNvSpPr/>
            <p:nvPr/>
          </p:nvSpPr>
          <p:spPr>
            <a:xfrm flipH="1">
              <a:off x="1143000" y="3543300"/>
              <a:ext cx="6172200" cy="1158772"/>
            </a:xfrm>
            <a:custGeom>
              <a:avLst/>
              <a:gdLst>
                <a:gd name="connsiteX0" fmla="*/ 0 w 4953000"/>
                <a:gd name="connsiteY0" fmla="*/ 0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0 w 4953000"/>
                <a:gd name="connsiteY5" fmla="*/ 0 h 1371600"/>
                <a:gd name="connsiteX0" fmla="*/ 171450 w 4953000"/>
                <a:gd name="connsiteY0" fmla="*/ 128588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171450 w 4953000"/>
                <a:gd name="connsiteY5" fmla="*/ 128588 h 1371600"/>
                <a:gd name="connsiteX0" fmla="*/ 171450 w 4953000"/>
                <a:gd name="connsiteY0" fmla="*/ 128588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171450 w 4953000"/>
                <a:gd name="connsiteY5" fmla="*/ 128588 h 1371600"/>
                <a:gd name="connsiteX0" fmla="*/ 0 w 4781550"/>
                <a:gd name="connsiteY0" fmla="*/ 128588 h 1371600"/>
                <a:gd name="connsiteX1" fmla="*/ 4095750 w 4781550"/>
                <a:gd name="connsiteY1" fmla="*/ 0 h 1371600"/>
                <a:gd name="connsiteX2" fmla="*/ 4781550 w 4781550"/>
                <a:gd name="connsiteY2" fmla="*/ 685800 h 1371600"/>
                <a:gd name="connsiteX3" fmla="*/ 4095750 w 4781550"/>
                <a:gd name="connsiteY3" fmla="*/ 1371600 h 1371600"/>
                <a:gd name="connsiteX4" fmla="*/ 57150 w 4781550"/>
                <a:gd name="connsiteY4" fmla="*/ 1328737 h 1371600"/>
                <a:gd name="connsiteX5" fmla="*/ 0 w 4781550"/>
                <a:gd name="connsiteY5" fmla="*/ 128588 h 1371600"/>
                <a:gd name="connsiteX0" fmla="*/ 0 w 4781550"/>
                <a:gd name="connsiteY0" fmla="*/ 128588 h 1371600"/>
                <a:gd name="connsiteX1" fmla="*/ 4095750 w 4781550"/>
                <a:gd name="connsiteY1" fmla="*/ 0 h 1371600"/>
                <a:gd name="connsiteX2" fmla="*/ 4781550 w 4781550"/>
                <a:gd name="connsiteY2" fmla="*/ 685800 h 1371600"/>
                <a:gd name="connsiteX3" fmla="*/ 4095750 w 4781550"/>
                <a:gd name="connsiteY3" fmla="*/ 1371600 h 1371600"/>
                <a:gd name="connsiteX4" fmla="*/ 57150 w 4781550"/>
                <a:gd name="connsiteY4" fmla="*/ 1328737 h 1371600"/>
                <a:gd name="connsiteX5" fmla="*/ 0 w 4781550"/>
                <a:gd name="connsiteY5" fmla="*/ 12858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1550" h="1371600">
                  <a:moveTo>
                    <a:pt x="0" y="128588"/>
                  </a:moveTo>
                  <a:lnTo>
                    <a:pt x="4095750" y="0"/>
                  </a:lnTo>
                  <a:lnTo>
                    <a:pt x="4781550" y="685800"/>
                  </a:lnTo>
                  <a:lnTo>
                    <a:pt x="4095750" y="1371600"/>
                  </a:lnTo>
                  <a:lnTo>
                    <a:pt x="57150" y="1328737"/>
                  </a:lnTo>
                  <a:cubicBezTo>
                    <a:pt x="-128588" y="828675"/>
                    <a:pt x="271463" y="642938"/>
                    <a:pt x="0" y="128588"/>
                  </a:cubicBezTo>
                  <a:close/>
                </a:path>
              </a:pathLst>
            </a:custGeom>
            <a:solidFill>
              <a:schemeClr val="accent6">
                <a:lumMod val="40000"/>
                <a:lumOff val="6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Tính kiên trì </a:t>
              </a:r>
            </a:p>
          </p:txBody>
        </p:sp>
        <p:sp>
          <p:nvSpPr>
            <p:cNvPr id="7" name="Arrow: Pentagon 1">
              <a:extLst>
                <a:ext uri="{FF2B5EF4-FFF2-40B4-BE49-F238E27FC236}">
                  <a16:creationId xmlns:a16="http://schemas.microsoft.com/office/drawing/2014/main" id="{B0A6B6B8-ECDB-24A7-D83A-E67D75E2A252}"/>
                </a:ext>
              </a:extLst>
            </p:cNvPr>
            <p:cNvSpPr/>
            <p:nvPr/>
          </p:nvSpPr>
          <p:spPr>
            <a:xfrm>
              <a:off x="1447800" y="5281067"/>
              <a:ext cx="6172200" cy="1158772"/>
            </a:xfrm>
            <a:custGeom>
              <a:avLst/>
              <a:gdLst>
                <a:gd name="connsiteX0" fmla="*/ 0 w 4953000"/>
                <a:gd name="connsiteY0" fmla="*/ 0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0 w 4953000"/>
                <a:gd name="connsiteY5" fmla="*/ 0 h 1371600"/>
                <a:gd name="connsiteX0" fmla="*/ 171450 w 4953000"/>
                <a:gd name="connsiteY0" fmla="*/ 128588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171450 w 4953000"/>
                <a:gd name="connsiteY5" fmla="*/ 128588 h 1371600"/>
                <a:gd name="connsiteX0" fmla="*/ 171450 w 4953000"/>
                <a:gd name="connsiteY0" fmla="*/ 128588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171450 w 4953000"/>
                <a:gd name="connsiteY5" fmla="*/ 128588 h 1371600"/>
                <a:gd name="connsiteX0" fmla="*/ 0 w 4781550"/>
                <a:gd name="connsiteY0" fmla="*/ 128588 h 1371600"/>
                <a:gd name="connsiteX1" fmla="*/ 4095750 w 4781550"/>
                <a:gd name="connsiteY1" fmla="*/ 0 h 1371600"/>
                <a:gd name="connsiteX2" fmla="*/ 4781550 w 4781550"/>
                <a:gd name="connsiteY2" fmla="*/ 685800 h 1371600"/>
                <a:gd name="connsiteX3" fmla="*/ 4095750 w 4781550"/>
                <a:gd name="connsiteY3" fmla="*/ 1371600 h 1371600"/>
                <a:gd name="connsiteX4" fmla="*/ 57150 w 4781550"/>
                <a:gd name="connsiteY4" fmla="*/ 1328737 h 1371600"/>
                <a:gd name="connsiteX5" fmla="*/ 0 w 4781550"/>
                <a:gd name="connsiteY5" fmla="*/ 128588 h 1371600"/>
                <a:gd name="connsiteX0" fmla="*/ 0 w 4781550"/>
                <a:gd name="connsiteY0" fmla="*/ 128588 h 1371600"/>
                <a:gd name="connsiteX1" fmla="*/ 4095750 w 4781550"/>
                <a:gd name="connsiteY1" fmla="*/ 0 h 1371600"/>
                <a:gd name="connsiteX2" fmla="*/ 4781550 w 4781550"/>
                <a:gd name="connsiteY2" fmla="*/ 685800 h 1371600"/>
                <a:gd name="connsiteX3" fmla="*/ 4095750 w 4781550"/>
                <a:gd name="connsiteY3" fmla="*/ 1371600 h 1371600"/>
                <a:gd name="connsiteX4" fmla="*/ 57150 w 4781550"/>
                <a:gd name="connsiteY4" fmla="*/ 1328737 h 1371600"/>
                <a:gd name="connsiteX5" fmla="*/ 0 w 4781550"/>
                <a:gd name="connsiteY5" fmla="*/ 12858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1550" h="1371600">
                  <a:moveTo>
                    <a:pt x="0" y="128588"/>
                  </a:moveTo>
                  <a:lnTo>
                    <a:pt x="4095750" y="0"/>
                  </a:lnTo>
                  <a:lnTo>
                    <a:pt x="4781550" y="685800"/>
                  </a:lnTo>
                  <a:lnTo>
                    <a:pt x="4095750" y="1371600"/>
                  </a:lnTo>
                  <a:lnTo>
                    <a:pt x="57150" y="1328737"/>
                  </a:lnTo>
                  <a:cubicBezTo>
                    <a:pt x="-128588" y="828675"/>
                    <a:pt x="271463" y="642938"/>
                    <a:pt x="0" y="128588"/>
                  </a:cubicBezTo>
                  <a:close/>
                </a:path>
              </a:pathLst>
            </a:custGeom>
            <a:solidFill>
              <a:srgbClr val="FFCB7C"/>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Tính tự chủ </a:t>
              </a:r>
            </a:p>
          </p:txBody>
        </p:sp>
        <p:sp>
          <p:nvSpPr>
            <p:cNvPr id="11" name="Arrow: Pentagon 1">
              <a:extLst>
                <a:ext uri="{FF2B5EF4-FFF2-40B4-BE49-F238E27FC236}">
                  <a16:creationId xmlns:a16="http://schemas.microsoft.com/office/drawing/2014/main" id="{84B9163E-2F9B-F91D-E0D1-187FBDB1895F}"/>
                </a:ext>
              </a:extLst>
            </p:cNvPr>
            <p:cNvSpPr/>
            <p:nvPr/>
          </p:nvSpPr>
          <p:spPr>
            <a:xfrm flipH="1">
              <a:off x="1143000" y="7049439"/>
              <a:ext cx="6172200" cy="1158772"/>
            </a:xfrm>
            <a:custGeom>
              <a:avLst/>
              <a:gdLst>
                <a:gd name="connsiteX0" fmla="*/ 0 w 4953000"/>
                <a:gd name="connsiteY0" fmla="*/ 0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0 w 4953000"/>
                <a:gd name="connsiteY5" fmla="*/ 0 h 1371600"/>
                <a:gd name="connsiteX0" fmla="*/ 171450 w 4953000"/>
                <a:gd name="connsiteY0" fmla="*/ 128588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171450 w 4953000"/>
                <a:gd name="connsiteY5" fmla="*/ 128588 h 1371600"/>
                <a:gd name="connsiteX0" fmla="*/ 171450 w 4953000"/>
                <a:gd name="connsiteY0" fmla="*/ 128588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171450 w 4953000"/>
                <a:gd name="connsiteY5" fmla="*/ 128588 h 1371600"/>
                <a:gd name="connsiteX0" fmla="*/ 0 w 4781550"/>
                <a:gd name="connsiteY0" fmla="*/ 128588 h 1371600"/>
                <a:gd name="connsiteX1" fmla="*/ 4095750 w 4781550"/>
                <a:gd name="connsiteY1" fmla="*/ 0 h 1371600"/>
                <a:gd name="connsiteX2" fmla="*/ 4781550 w 4781550"/>
                <a:gd name="connsiteY2" fmla="*/ 685800 h 1371600"/>
                <a:gd name="connsiteX3" fmla="*/ 4095750 w 4781550"/>
                <a:gd name="connsiteY3" fmla="*/ 1371600 h 1371600"/>
                <a:gd name="connsiteX4" fmla="*/ 57150 w 4781550"/>
                <a:gd name="connsiteY4" fmla="*/ 1328737 h 1371600"/>
                <a:gd name="connsiteX5" fmla="*/ 0 w 4781550"/>
                <a:gd name="connsiteY5" fmla="*/ 128588 h 1371600"/>
                <a:gd name="connsiteX0" fmla="*/ 0 w 4781550"/>
                <a:gd name="connsiteY0" fmla="*/ 128588 h 1371600"/>
                <a:gd name="connsiteX1" fmla="*/ 4095750 w 4781550"/>
                <a:gd name="connsiteY1" fmla="*/ 0 h 1371600"/>
                <a:gd name="connsiteX2" fmla="*/ 4781550 w 4781550"/>
                <a:gd name="connsiteY2" fmla="*/ 685800 h 1371600"/>
                <a:gd name="connsiteX3" fmla="*/ 4095750 w 4781550"/>
                <a:gd name="connsiteY3" fmla="*/ 1371600 h 1371600"/>
                <a:gd name="connsiteX4" fmla="*/ 57150 w 4781550"/>
                <a:gd name="connsiteY4" fmla="*/ 1328737 h 1371600"/>
                <a:gd name="connsiteX5" fmla="*/ 0 w 4781550"/>
                <a:gd name="connsiteY5" fmla="*/ 12858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1550" h="1371600">
                  <a:moveTo>
                    <a:pt x="0" y="128588"/>
                  </a:moveTo>
                  <a:lnTo>
                    <a:pt x="4095750" y="0"/>
                  </a:lnTo>
                  <a:lnTo>
                    <a:pt x="4781550" y="685800"/>
                  </a:lnTo>
                  <a:lnTo>
                    <a:pt x="4095750" y="1371600"/>
                  </a:lnTo>
                  <a:lnTo>
                    <a:pt x="57150" y="1328737"/>
                  </a:lnTo>
                  <a:cubicBezTo>
                    <a:pt x="-128588" y="828675"/>
                    <a:pt x="271463" y="642938"/>
                    <a:pt x="0" y="128588"/>
                  </a:cubicBezTo>
                  <a:close/>
                </a:path>
              </a:pathLst>
            </a:custGeom>
            <a:solidFill>
              <a:schemeClr val="accent6">
                <a:lumMod val="20000"/>
                <a:lumOff val="8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Tính quyết đoán </a:t>
              </a:r>
            </a:p>
          </p:txBody>
        </p:sp>
      </p:grpSp>
      <p:grpSp>
        <p:nvGrpSpPr>
          <p:cNvPr id="16" name="Group 15">
            <a:extLst>
              <a:ext uri="{FF2B5EF4-FFF2-40B4-BE49-F238E27FC236}">
                <a16:creationId xmlns:a16="http://schemas.microsoft.com/office/drawing/2014/main" id="{7B92135E-4211-7C34-B68C-9C6CFE791082}"/>
              </a:ext>
            </a:extLst>
          </p:cNvPr>
          <p:cNvGrpSpPr/>
          <p:nvPr/>
        </p:nvGrpSpPr>
        <p:grpSpPr>
          <a:xfrm>
            <a:off x="11754388" y="2893359"/>
            <a:ext cx="6305973" cy="8346141"/>
            <a:chOff x="1143000" y="1485900"/>
            <a:chExt cx="6477000" cy="8572500"/>
          </a:xfrm>
        </p:grpSpPr>
        <p:sp>
          <p:nvSpPr>
            <p:cNvPr id="17" name="Oval 16">
              <a:extLst>
                <a:ext uri="{FF2B5EF4-FFF2-40B4-BE49-F238E27FC236}">
                  <a16:creationId xmlns:a16="http://schemas.microsoft.com/office/drawing/2014/main" id="{8A6885AF-9E4C-363E-49C7-8DBA28E88C81}"/>
                </a:ext>
              </a:extLst>
            </p:cNvPr>
            <p:cNvSpPr/>
            <p:nvPr/>
          </p:nvSpPr>
          <p:spPr>
            <a:xfrm>
              <a:off x="2400300" y="9525000"/>
              <a:ext cx="3657600" cy="533400"/>
            </a:xfrm>
            <a:prstGeom prst="ellipse">
              <a:avLst/>
            </a:prstGeom>
            <a:solidFill>
              <a:schemeClr val="bg1">
                <a:lumMod val="85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6CAF5-0992-D2E8-9F3D-7545CE74F9BB}"/>
                </a:ext>
              </a:extLst>
            </p:cNvPr>
            <p:cNvSpPr/>
            <p:nvPr/>
          </p:nvSpPr>
          <p:spPr>
            <a:xfrm>
              <a:off x="4076700" y="1485900"/>
              <a:ext cx="304800" cy="8305800"/>
            </a:xfrm>
            <a:prstGeom prst="rect">
              <a:avLst/>
            </a:prstGeom>
            <a:solidFill>
              <a:schemeClr val="accent6">
                <a:lumMod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
              <a:extLst>
                <a:ext uri="{FF2B5EF4-FFF2-40B4-BE49-F238E27FC236}">
                  <a16:creationId xmlns:a16="http://schemas.microsoft.com/office/drawing/2014/main" id="{729EC144-1A72-322D-274C-86D0474E8542}"/>
                </a:ext>
              </a:extLst>
            </p:cNvPr>
            <p:cNvSpPr/>
            <p:nvPr/>
          </p:nvSpPr>
          <p:spPr>
            <a:xfrm>
              <a:off x="1447800" y="1774928"/>
              <a:ext cx="6172200" cy="1158772"/>
            </a:xfrm>
            <a:custGeom>
              <a:avLst/>
              <a:gdLst>
                <a:gd name="connsiteX0" fmla="*/ 0 w 4953000"/>
                <a:gd name="connsiteY0" fmla="*/ 0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0 w 4953000"/>
                <a:gd name="connsiteY5" fmla="*/ 0 h 1371600"/>
                <a:gd name="connsiteX0" fmla="*/ 171450 w 4953000"/>
                <a:gd name="connsiteY0" fmla="*/ 128588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171450 w 4953000"/>
                <a:gd name="connsiteY5" fmla="*/ 128588 h 1371600"/>
                <a:gd name="connsiteX0" fmla="*/ 171450 w 4953000"/>
                <a:gd name="connsiteY0" fmla="*/ 128588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171450 w 4953000"/>
                <a:gd name="connsiteY5" fmla="*/ 128588 h 1371600"/>
                <a:gd name="connsiteX0" fmla="*/ 0 w 4781550"/>
                <a:gd name="connsiteY0" fmla="*/ 128588 h 1371600"/>
                <a:gd name="connsiteX1" fmla="*/ 4095750 w 4781550"/>
                <a:gd name="connsiteY1" fmla="*/ 0 h 1371600"/>
                <a:gd name="connsiteX2" fmla="*/ 4781550 w 4781550"/>
                <a:gd name="connsiteY2" fmla="*/ 685800 h 1371600"/>
                <a:gd name="connsiteX3" fmla="*/ 4095750 w 4781550"/>
                <a:gd name="connsiteY3" fmla="*/ 1371600 h 1371600"/>
                <a:gd name="connsiteX4" fmla="*/ 57150 w 4781550"/>
                <a:gd name="connsiteY4" fmla="*/ 1328737 h 1371600"/>
                <a:gd name="connsiteX5" fmla="*/ 0 w 4781550"/>
                <a:gd name="connsiteY5" fmla="*/ 128588 h 1371600"/>
                <a:gd name="connsiteX0" fmla="*/ 0 w 4781550"/>
                <a:gd name="connsiteY0" fmla="*/ 128588 h 1371600"/>
                <a:gd name="connsiteX1" fmla="*/ 4095750 w 4781550"/>
                <a:gd name="connsiteY1" fmla="*/ 0 h 1371600"/>
                <a:gd name="connsiteX2" fmla="*/ 4781550 w 4781550"/>
                <a:gd name="connsiteY2" fmla="*/ 685800 h 1371600"/>
                <a:gd name="connsiteX3" fmla="*/ 4095750 w 4781550"/>
                <a:gd name="connsiteY3" fmla="*/ 1371600 h 1371600"/>
                <a:gd name="connsiteX4" fmla="*/ 57150 w 4781550"/>
                <a:gd name="connsiteY4" fmla="*/ 1328737 h 1371600"/>
                <a:gd name="connsiteX5" fmla="*/ 0 w 4781550"/>
                <a:gd name="connsiteY5" fmla="*/ 12858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1550" h="1371600">
                  <a:moveTo>
                    <a:pt x="0" y="128588"/>
                  </a:moveTo>
                  <a:lnTo>
                    <a:pt x="4095750" y="0"/>
                  </a:lnTo>
                  <a:lnTo>
                    <a:pt x="4781550" y="685800"/>
                  </a:lnTo>
                  <a:lnTo>
                    <a:pt x="4095750" y="1371600"/>
                  </a:lnTo>
                  <a:lnTo>
                    <a:pt x="57150" y="1328737"/>
                  </a:lnTo>
                  <a:cubicBezTo>
                    <a:pt x="-128588" y="828675"/>
                    <a:pt x="271463" y="642938"/>
                    <a:pt x="0" y="128588"/>
                  </a:cubicBezTo>
                  <a:close/>
                </a:path>
              </a:pathLst>
            </a:custGeom>
            <a:solidFill>
              <a:srgbClr val="DEFFF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Tính độc lập </a:t>
              </a:r>
            </a:p>
          </p:txBody>
        </p:sp>
        <p:sp>
          <p:nvSpPr>
            <p:cNvPr id="20" name="Arrow: Pentagon 1">
              <a:extLst>
                <a:ext uri="{FF2B5EF4-FFF2-40B4-BE49-F238E27FC236}">
                  <a16:creationId xmlns:a16="http://schemas.microsoft.com/office/drawing/2014/main" id="{65251F60-EEA0-2623-CA6E-CAE1ED9C2B02}"/>
                </a:ext>
              </a:extLst>
            </p:cNvPr>
            <p:cNvSpPr/>
            <p:nvPr/>
          </p:nvSpPr>
          <p:spPr>
            <a:xfrm flipH="1">
              <a:off x="1143000" y="3543300"/>
              <a:ext cx="6172200" cy="1158772"/>
            </a:xfrm>
            <a:custGeom>
              <a:avLst/>
              <a:gdLst>
                <a:gd name="connsiteX0" fmla="*/ 0 w 4953000"/>
                <a:gd name="connsiteY0" fmla="*/ 0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0 w 4953000"/>
                <a:gd name="connsiteY5" fmla="*/ 0 h 1371600"/>
                <a:gd name="connsiteX0" fmla="*/ 171450 w 4953000"/>
                <a:gd name="connsiteY0" fmla="*/ 128588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171450 w 4953000"/>
                <a:gd name="connsiteY5" fmla="*/ 128588 h 1371600"/>
                <a:gd name="connsiteX0" fmla="*/ 171450 w 4953000"/>
                <a:gd name="connsiteY0" fmla="*/ 128588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171450 w 4953000"/>
                <a:gd name="connsiteY5" fmla="*/ 128588 h 1371600"/>
                <a:gd name="connsiteX0" fmla="*/ 0 w 4781550"/>
                <a:gd name="connsiteY0" fmla="*/ 128588 h 1371600"/>
                <a:gd name="connsiteX1" fmla="*/ 4095750 w 4781550"/>
                <a:gd name="connsiteY1" fmla="*/ 0 h 1371600"/>
                <a:gd name="connsiteX2" fmla="*/ 4781550 w 4781550"/>
                <a:gd name="connsiteY2" fmla="*/ 685800 h 1371600"/>
                <a:gd name="connsiteX3" fmla="*/ 4095750 w 4781550"/>
                <a:gd name="connsiteY3" fmla="*/ 1371600 h 1371600"/>
                <a:gd name="connsiteX4" fmla="*/ 57150 w 4781550"/>
                <a:gd name="connsiteY4" fmla="*/ 1328737 h 1371600"/>
                <a:gd name="connsiteX5" fmla="*/ 0 w 4781550"/>
                <a:gd name="connsiteY5" fmla="*/ 128588 h 1371600"/>
                <a:gd name="connsiteX0" fmla="*/ 0 w 4781550"/>
                <a:gd name="connsiteY0" fmla="*/ 128588 h 1371600"/>
                <a:gd name="connsiteX1" fmla="*/ 4095750 w 4781550"/>
                <a:gd name="connsiteY1" fmla="*/ 0 h 1371600"/>
                <a:gd name="connsiteX2" fmla="*/ 4781550 w 4781550"/>
                <a:gd name="connsiteY2" fmla="*/ 685800 h 1371600"/>
                <a:gd name="connsiteX3" fmla="*/ 4095750 w 4781550"/>
                <a:gd name="connsiteY3" fmla="*/ 1371600 h 1371600"/>
                <a:gd name="connsiteX4" fmla="*/ 57150 w 4781550"/>
                <a:gd name="connsiteY4" fmla="*/ 1328737 h 1371600"/>
                <a:gd name="connsiteX5" fmla="*/ 0 w 4781550"/>
                <a:gd name="connsiteY5" fmla="*/ 12858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1550" h="1371600">
                  <a:moveTo>
                    <a:pt x="0" y="128588"/>
                  </a:moveTo>
                  <a:lnTo>
                    <a:pt x="4095750" y="0"/>
                  </a:lnTo>
                  <a:lnTo>
                    <a:pt x="4781550" y="685800"/>
                  </a:lnTo>
                  <a:lnTo>
                    <a:pt x="4095750" y="1371600"/>
                  </a:lnTo>
                  <a:lnTo>
                    <a:pt x="57150" y="1328737"/>
                  </a:lnTo>
                  <a:cubicBezTo>
                    <a:pt x="-128588" y="828675"/>
                    <a:pt x="271463" y="642938"/>
                    <a:pt x="0" y="128588"/>
                  </a:cubicBezTo>
                  <a:close/>
                </a:path>
              </a:pathLst>
            </a:custGeom>
            <a:solidFill>
              <a:srgbClr val="C5F27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Tính vượt khó </a:t>
              </a:r>
            </a:p>
          </p:txBody>
        </p:sp>
        <p:sp>
          <p:nvSpPr>
            <p:cNvPr id="21" name="Arrow: Pentagon 1">
              <a:extLst>
                <a:ext uri="{FF2B5EF4-FFF2-40B4-BE49-F238E27FC236}">
                  <a16:creationId xmlns:a16="http://schemas.microsoft.com/office/drawing/2014/main" id="{CC06B8B6-1064-DB4C-1F36-DBB7F4554004}"/>
                </a:ext>
              </a:extLst>
            </p:cNvPr>
            <p:cNvSpPr/>
            <p:nvPr/>
          </p:nvSpPr>
          <p:spPr>
            <a:xfrm>
              <a:off x="1435308" y="5267012"/>
              <a:ext cx="6172200" cy="1158772"/>
            </a:xfrm>
            <a:custGeom>
              <a:avLst/>
              <a:gdLst>
                <a:gd name="connsiteX0" fmla="*/ 0 w 4953000"/>
                <a:gd name="connsiteY0" fmla="*/ 0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0 w 4953000"/>
                <a:gd name="connsiteY5" fmla="*/ 0 h 1371600"/>
                <a:gd name="connsiteX0" fmla="*/ 171450 w 4953000"/>
                <a:gd name="connsiteY0" fmla="*/ 128588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171450 w 4953000"/>
                <a:gd name="connsiteY5" fmla="*/ 128588 h 1371600"/>
                <a:gd name="connsiteX0" fmla="*/ 171450 w 4953000"/>
                <a:gd name="connsiteY0" fmla="*/ 128588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171450 w 4953000"/>
                <a:gd name="connsiteY5" fmla="*/ 128588 h 1371600"/>
                <a:gd name="connsiteX0" fmla="*/ 0 w 4781550"/>
                <a:gd name="connsiteY0" fmla="*/ 128588 h 1371600"/>
                <a:gd name="connsiteX1" fmla="*/ 4095750 w 4781550"/>
                <a:gd name="connsiteY1" fmla="*/ 0 h 1371600"/>
                <a:gd name="connsiteX2" fmla="*/ 4781550 w 4781550"/>
                <a:gd name="connsiteY2" fmla="*/ 685800 h 1371600"/>
                <a:gd name="connsiteX3" fmla="*/ 4095750 w 4781550"/>
                <a:gd name="connsiteY3" fmla="*/ 1371600 h 1371600"/>
                <a:gd name="connsiteX4" fmla="*/ 57150 w 4781550"/>
                <a:gd name="connsiteY4" fmla="*/ 1328737 h 1371600"/>
                <a:gd name="connsiteX5" fmla="*/ 0 w 4781550"/>
                <a:gd name="connsiteY5" fmla="*/ 128588 h 1371600"/>
                <a:gd name="connsiteX0" fmla="*/ 0 w 4781550"/>
                <a:gd name="connsiteY0" fmla="*/ 128588 h 1371600"/>
                <a:gd name="connsiteX1" fmla="*/ 4095750 w 4781550"/>
                <a:gd name="connsiteY1" fmla="*/ 0 h 1371600"/>
                <a:gd name="connsiteX2" fmla="*/ 4781550 w 4781550"/>
                <a:gd name="connsiteY2" fmla="*/ 685800 h 1371600"/>
                <a:gd name="connsiteX3" fmla="*/ 4095750 w 4781550"/>
                <a:gd name="connsiteY3" fmla="*/ 1371600 h 1371600"/>
                <a:gd name="connsiteX4" fmla="*/ 57150 w 4781550"/>
                <a:gd name="connsiteY4" fmla="*/ 1328737 h 1371600"/>
                <a:gd name="connsiteX5" fmla="*/ 0 w 4781550"/>
                <a:gd name="connsiteY5" fmla="*/ 12858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1550" h="1371600">
                  <a:moveTo>
                    <a:pt x="0" y="128588"/>
                  </a:moveTo>
                  <a:lnTo>
                    <a:pt x="4095750" y="0"/>
                  </a:lnTo>
                  <a:lnTo>
                    <a:pt x="4781550" y="685800"/>
                  </a:lnTo>
                  <a:lnTo>
                    <a:pt x="4095750" y="1371600"/>
                  </a:lnTo>
                  <a:lnTo>
                    <a:pt x="57150" y="1328737"/>
                  </a:lnTo>
                  <a:cubicBezTo>
                    <a:pt x="-128588" y="828675"/>
                    <a:pt x="271463" y="642938"/>
                    <a:pt x="0" y="128588"/>
                  </a:cubicBezTo>
                  <a:close/>
                </a:path>
              </a:pathLst>
            </a:custGeom>
            <a:solidFill>
              <a:schemeClr val="accent3">
                <a:lumMod val="40000"/>
                <a:lumOff val="6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a:t>
              </a:r>
            </a:p>
          </p:txBody>
        </p:sp>
        <p:sp>
          <p:nvSpPr>
            <p:cNvPr id="22" name="Arrow: Pentagon 1">
              <a:extLst>
                <a:ext uri="{FF2B5EF4-FFF2-40B4-BE49-F238E27FC236}">
                  <a16:creationId xmlns:a16="http://schemas.microsoft.com/office/drawing/2014/main" id="{1EDBB81B-A055-BEBB-569A-CF1E61318A2F}"/>
                </a:ext>
              </a:extLst>
            </p:cNvPr>
            <p:cNvSpPr/>
            <p:nvPr/>
          </p:nvSpPr>
          <p:spPr>
            <a:xfrm flipH="1">
              <a:off x="1143000" y="7049439"/>
              <a:ext cx="6172200" cy="1158772"/>
            </a:xfrm>
            <a:custGeom>
              <a:avLst/>
              <a:gdLst>
                <a:gd name="connsiteX0" fmla="*/ 0 w 4953000"/>
                <a:gd name="connsiteY0" fmla="*/ 0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0 w 4953000"/>
                <a:gd name="connsiteY5" fmla="*/ 0 h 1371600"/>
                <a:gd name="connsiteX0" fmla="*/ 171450 w 4953000"/>
                <a:gd name="connsiteY0" fmla="*/ 128588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171450 w 4953000"/>
                <a:gd name="connsiteY5" fmla="*/ 128588 h 1371600"/>
                <a:gd name="connsiteX0" fmla="*/ 171450 w 4953000"/>
                <a:gd name="connsiteY0" fmla="*/ 128588 h 1371600"/>
                <a:gd name="connsiteX1" fmla="*/ 4267200 w 4953000"/>
                <a:gd name="connsiteY1" fmla="*/ 0 h 1371600"/>
                <a:gd name="connsiteX2" fmla="*/ 4953000 w 4953000"/>
                <a:gd name="connsiteY2" fmla="*/ 685800 h 1371600"/>
                <a:gd name="connsiteX3" fmla="*/ 4267200 w 4953000"/>
                <a:gd name="connsiteY3" fmla="*/ 1371600 h 1371600"/>
                <a:gd name="connsiteX4" fmla="*/ 0 w 4953000"/>
                <a:gd name="connsiteY4" fmla="*/ 1371600 h 1371600"/>
                <a:gd name="connsiteX5" fmla="*/ 171450 w 4953000"/>
                <a:gd name="connsiteY5" fmla="*/ 128588 h 1371600"/>
                <a:gd name="connsiteX0" fmla="*/ 0 w 4781550"/>
                <a:gd name="connsiteY0" fmla="*/ 128588 h 1371600"/>
                <a:gd name="connsiteX1" fmla="*/ 4095750 w 4781550"/>
                <a:gd name="connsiteY1" fmla="*/ 0 h 1371600"/>
                <a:gd name="connsiteX2" fmla="*/ 4781550 w 4781550"/>
                <a:gd name="connsiteY2" fmla="*/ 685800 h 1371600"/>
                <a:gd name="connsiteX3" fmla="*/ 4095750 w 4781550"/>
                <a:gd name="connsiteY3" fmla="*/ 1371600 h 1371600"/>
                <a:gd name="connsiteX4" fmla="*/ 57150 w 4781550"/>
                <a:gd name="connsiteY4" fmla="*/ 1328737 h 1371600"/>
                <a:gd name="connsiteX5" fmla="*/ 0 w 4781550"/>
                <a:gd name="connsiteY5" fmla="*/ 128588 h 1371600"/>
                <a:gd name="connsiteX0" fmla="*/ 0 w 4781550"/>
                <a:gd name="connsiteY0" fmla="*/ 128588 h 1371600"/>
                <a:gd name="connsiteX1" fmla="*/ 4095750 w 4781550"/>
                <a:gd name="connsiteY1" fmla="*/ 0 h 1371600"/>
                <a:gd name="connsiteX2" fmla="*/ 4781550 w 4781550"/>
                <a:gd name="connsiteY2" fmla="*/ 685800 h 1371600"/>
                <a:gd name="connsiteX3" fmla="*/ 4095750 w 4781550"/>
                <a:gd name="connsiteY3" fmla="*/ 1371600 h 1371600"/>
                <a:gd name="connsiteX4" fmla="*/ 57150 w 4781550"/>
                <a:gd name="connsiteY4" fmla="*/ 1328737 h 1371600"/>
                <a:gd name="connsiteX5" fmla="*/ 0 w 4781550"/>
                <a:gd name="connsiteY5" fmla="*/ 128588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1550" h="1371600">
                  <a:moveTo>
                    <a:pt x="0" y="128588"/>
                  </a:moveTo>
                  <a:lnTo>
                    <a:pt x="4095750" y="0"/>
                  </a:lnTo>
                  <a:lnTo>
                    <a:pt x="4781550" y="685800"/>
                  </a:lnTo>
                  <a:lnTo>
                    <a:pt x="4095750" y="1371600"/>
                  </a:lnTo>
                  <a:lnTo>
                    <a:pt x="57150" y="1328737"/>
                  </a:lnTo>
                  <a:cubicBezTo>
                    <a:pt x="-128588" y="828675"/>
                    <a:pt x="271463" y="642938"/>
                    <a:pt x="0" y="128588"/>
                  </a:cubicBezTo>
                  <a:close/>
                </a:path>
              </a:pathLst>
            </a:custGeom>
            <a:solidFill>
              <a:schemeClr val="accent3">
                <a:lumMod val="40000"/>
                <a:lumOff val="6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 …</a:t>
              </a:r>
            </a:p>
          </p:txBody>
        </p:sp>
      </p:grpSp>
      <p:sp>
        <p:nvSpPr>
          <p:cNvPr id="24" name="TextBox 23">
            <a:extLst>
              <a:ext uri="{FF2B5EF4-FFF2-40B4-BE49-F238E27FC236}">
                <a16:creationId xmlns:a16="http://schemas.microsoft.com/office/drawing/2014/main" id="{B5FF0FD6-C026-65D1-6FF1-2F31027A8323}"/>
              </a:ext>
            </a:extLst>
          </p:cNvPr>
          <p:cNvSpPr txBox="1"/>
          <p:nvPr/>
        </p:nvSpPr>
        <p:spPr>
          <a:xfrm>
            <a:off x="1522919" y="1409700"/>
            <a:ext cx="16307881" cy="1824923"/>
          </a:xfrm>
          <a:prstGeom prst="rect">
            <a:avLst/>
          </a:prstGeom>
          <a:noFill/>
        </p:spPr>
        <p:txBody>
          <a:bodyPr wrap="square" rtlCol="0">
            <a:spAutoFit/>
          </a:bodyPr>
          <a:lstStyle/>
          <a:p>
            <a:pPr algn="just">
              <a:lnSpc>
                <a:spcPct val="150000"/>
              </a:lnSpc>
            </a:pPr>
            <a:r>
              <a:rPr lang="en-US" sz="4000" i="1">
                <a:latin typeface="Arial" panose="020B0604020202020204" pitchFamily="34" charset="0"/>
                <a:cs typeface="Arial" panose="020B0604020202020204" pitchFamily="34" charset="0"/>
              </a:rPr>
              <a:t>Đọc thông tin và thực hiện yêu cầu sau: </a:t>
            </a:r>
            <a:r>
              <a:rPr lang="en-US" sz="4000">
                <a:latin typeface="Arial" panose="020B0604020202020204" pitchFamily="34" charset="0"/>
                <a:cs typeface="Arial" panose="020B0604020202020204" pitchFamily="34" charset="0"/>
              </a:rPr>
              <a:t>Em hãy chỉ ra một số biểu hiện của ý chí. </a:t>
            </a:r>
          </a:p>
        </p:txBody>
      </p:sp>
      <p:sp>
        <p:nvSpPr>
          <p:cNvPr id="29" name="TextBox 28">
            <a:extLst>
              <a:ext uri="{FF2B5EF4-FFF2-40B4-BE49-F238E27FC236}">
                <a16:creationId xmlns:a16="http://schemas.microsoft.com/office/drawing/2014/main" id="{2A354FA1-AFF2-A408-62AC-EF29185ED286}"/>
              </a:ext>
            </a:extLst>
          </p:cNvPr>
          <p:cNvSpPr txBox="1"/>
          <p:nvPr/>
        </p:nvSpPr>
        <p:spPr>
          <a:xfrm>
            <a:off x="964624" y="247279"/>
            <a:ext cx="15544800" cy="901593"/>
          </a:xfrm>
          <a:prstGeom prst="rect">
            <a:avLst/>
          </a:prstGeom>
          <a:noFill/>
        </p:spPr>
        <p:txBody>
          <a:bodyPr wrap="square" rtlCol="0">
            <a:spAutoFit/>
          </a:bodyPr>
          <a:lstStyle/>
          <a:p>
            <a:pPr>
              <a:lnSpc>
                <a:spcPct val="150000"/>
              </a:lnSpc>
            </a:pPr>
            <a:r>
              <a:rPr lang="en-US" sz="4000" b="1">
                <a:solidFill>
                  <a:schemeClr val="accent6">
                    <a:lumMod val="50000"/>
                  </a:schemeClr>
                </a:solidFill>
                <a:latin typeface="Arial" panose="020B0604020202020204" pitchFamily="34" charset="0"/>
                <a:cs typeface="Arial" panose="020B0604020202020204" pitchFamily="34" charset="0"/>
              </a:rPr>
              <a:t>1. Chỉ ra một số biểu hiện của ý chí</a:t>
            </a:r>
          </a:p>
        </p:txBody>
      </p:sp>
    </p:spTree>
    <p:extLst>
      <p:ext uri="{BB962C8B-B14F-4D97-AF65-F5344CB8AC3E}">
        <p14:creationId xmlns:p14="http://schemas.microsoft.com/office/powerpoint/2010/main" val="3533047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eeform 5"/>
          <p:cNvSpPr/>
          <p:nvPr/>
        </p:nvSpPr>
        <p:spPr>
          <a:xfrm>
            <a:off x="16296007" y="306040"/>
            <a:ext cx="1799061" cy="1799061"/>
          </a:xfrm>
          <a:custGeom>
            <a:avLst/>
            <a:gdLst/>
            <a:ahLst/>
            <a:cxnLst/>
            <a:rect l="l" t="t" r="r" b="b"/>
            <a:pathLst>
              <a:path w="1799061" h="1799061">
                <a:moveTo>
                  <a:pt x="0" y="0"/>
                </a:moveTo>
                <a:lnTo>
                  <a:pt x="1799061" y="0"/>
                </a:lnTo>
                <a:lnTo>
                  <a:pt x="1799061" y="1799061"/>
                </a:lnTo>
                <a:lnTo>
                  <a:pt x="0" y="1799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5611683" y="4126337"/>
            <a:ext cx="2380834" cy="2955889"/>
          </a:xfrm>
          <a:custGeom>
            <a:avLst/>
            <a:gdLst/>
            <a:ahLst/>
            <a:cxnLst/>
            <a:rect l="l" t="t" r="r" b="b"/>
            <a:pathLst>
              <a:path w="2380834" h="2955889">
                <a:moveTo>
                  <a:pt x="0" y="0"/>
                </a:moveTo>
                <a:lnTo>
                  <a:pt x="2380834" y="0"/>
                </a:lnTo>
                <a:lnTo>
                  <a:pt x="2380834" y="2955889"/>
                </a:lnTo>
                <a:lnTo>
                  <a:pt x="0" y="29558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 name="Group 2"/>
          <p:cNvGrpSpPr/>
          <p:nvPr/>
        </p:nvGrpSpPr>
        <p:grpSpPr>
          <a:xfrm>
            <a:off x="1219200" y="1638300"/>
            <a:ext cx="15544800" cy="7604022"/>
            <a:chOff x="0" y="0"/>
            <a:chExt cx="2916871" cy="1604379"/>
          </a:xfrm>
        </p:grpSpPr>
        <p:sp>
          <p:nvSpPr>
            <p:cNvPr id="3" name="Freeform 3"/>
            <p:cNvSpPr/>
            <p:nvPr/>
          </p:nvSpPr>
          <p:spPr>
            <a:xfrm>
              <a:off x="0" y="0"/>
              <a:ext cx="2916871" cy="1604379"/>
            </a:xfrm>
            <a:custGeom>
              <a:avLst/>
              <a:gdLst/>
              <a:ahLst/>
              <a:cxnLst/>
              <a:rect l="l" t="t" r="r" b="b"/>
              <a:pathLst>
                <a:path w="2916871" h="1604379">
                  <a:moveTo>
                    <a:pt x="0" y="0"/>
                  </a:moveTo>
                  <a:lnTo>
                    <a:pt x="2916871" y="0"/>
                  </a:lnTo>
                  <a:lnTo>
                    <a:pt x="2916871" y="1604379"/>
                  </a:lnTo>
                  <a:lnTo>
                    <a:pt x="0" y="1604379"/>
                  </a:lnTo>
                  <a:close/>
                </a:path>
              </a:pathLst>
            </a:custGeom>
            <a:solidFill>
              <a:srgbClr val="FFF9F9"/>
            </a:solidFill>
            <a:ln w="209550" cap="sq">
              <a:solidFill>
                <a:srgbClr val="84D6D0"/>
              </a:solidFill>
              <a:prstDash val="solid"/>
              <a:miter/>
            </a:ln>
          </p:spPr>
          <p:txBody>
            <a:bodyPr/>
            <a:lstStyle/>
            <a:p>
              <a:endParaRPr lang="en-US"/>
            </a:p>
          </p:txBody>
        </p:sp>
        <p:sp>
          <p:nvSpPr>
            <p:cNvPr id="4" name="TextBox 4"/>
            <p:cNvSpPr txBox="1"/>
            <p:nvPr/>
          </p:nvSpPr>
          <p:spPr>
            <a:xfrm>
              <a:off x="0" y="-28575"/>
              <a:ext cx="2916871" cy="163295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A73088F8-69A4-3E94-F480-8FC35FEA395E}"/>
              </a:ext>
            </a:extLst>
          </p:cNvPr>
          <p:cNvSpPr txBox="1"/>
          <p:nvPr/>
        </p:nvSpPr>
        <p:spPr>
          <a:xfrm>
            <a:off x="1485900" y="2019300"/>
            <a:ext cx="15011400" cy="685399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300" b="0" i="0" u="none" strike="noStrike" kern="1200" cap="none" spc="0" normalizeH="0" baseline="0" noProof="0">
                <a:ln>
                  <a:noFill/>
                </a:ln>
                <a:solidFill>
                  <a:prstClr val="black"/>
                </a:solidFill>
                <a:effectLst/>
                <a:uLnTx/>
                <a:uFillTx/>
                <a:latin typeface="Arial" panose="020B0604020202020204" pitchFamily="34" charset="0"/>
                <a:ea typeface="+mn-ea"/>
                <a:cs typeface="+mn-cs"/>
              </a:rPr>
              <a:t>Thu nhận thấy năng lực ngoại ngữ của bản thân còn nhiều hạn chế. Trong khi những trường đại học mà Thu có nguyện vọng dự thi đều yêu cầu tương đối cao về ngoại ngữ. Thời gian trước đây, Thu không tập trung học ngoại ngữ nên bị hổng nhiều kiến thức.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300" b="0" i="0" u="none" strike="noStrike" kern="1200" cap="none" spc="0" normalizeH="0" baseline="0" noProof="0">
                <a:ln>
                  <a:noFill/>
                </a:ln>
                <a:solidFill>
                  <a:prstClr val="black"/>
                </a:solidFill>
                <a:effectLst/>
                <a:uLnTx/>
                <a:uFillTx/>
                <a:latin typeface="Arial" panose="020B0604020202020204" pitchFamily="34" charset="0"/>
                <a:ea typeface="+mn-ea"/>
                <a:cs typeface="+mn-cs"/>
              </a:rPr>
              <a:t>Bên cạnh đó, điều kiện kinh tế của gia đình không cho phép Thu tham gia các khóa học bên ngoài. Thu quyết tâm cải thiện kết quả học tập ngoại ngữ bằng cách xác định mục tiêu và lập kế hoạch cụ thể cho từng tuần. Thu giảm bớt những buổi đi chơi để dành thời gian tập trung học. Dù có nhiều khó khăn khi thực hiện kế hoạch nhưng Thu luôn kiên trì, cố gắng từng chút một. </a:t>
            </a:r>
          </a:p>
        </p:txBody>
      </p:sp>
      <p:sp>
        <p:nvSpPr>
          <p:cNvPr id="12" name="TextBox 11">
            <a:extLst>
              <a:ext uri="{FF2B5EF4-FFF2-40B4-BE49-F238E27FC236}">
                <a16:creationId xmlns:a16="http://schemas.microsoft.com/office/drawing/2014/main" id="{26627F93-1A81-4EB0-3D06-F0A6E08192FD}"/>
              </a:ext>
            </a:extLst>
          </p:cNvPr>
          <p:cNvSpPr txBox="1"/>
          <p:nvPr/>
        </p:nvSpPr>
        <p:spPr>
          <a:xfrm>
            <a:off x="390733" y="533153"/>
            <a:ext cx="15240000" cy="646331"/>
          </a:xfrm>
          <a:prstGeom prst="rect">
            <a:avLst/>
          </a:prstGeom>
          <a:noFill/>
        </p:spPr>
        <p:txBody>
          <a:bodyPr wrap="square">
            <a:spAutoFit/>
          </a:bodyPr>
          <a:lstStyle/>
          <a:p>
            <a:pPr marL="571500" indent="-571500" algn="just">
              <a:buFont typeface="Wingdings" panose="05000000000000000000" pitchFamily="2" charset="2"/>
              <a:buChar char="Ø"/>
            </a:pPr>
            <a:r>
              <a:rPr lang="en-US" sz="3600" i="1">
                <a:latin typeface="Arial" panose="020B0604020202020204" pitchFamily="34" charset="0"/>
                <a:cs typeface="Arial" panose="020B0604020202020204" pitchFamily="34" charset="0"/>
              </a:rPr>
              <a:t>Chỉ ra việc làm thể hiện ý chí của nhân vật trong tình huống sau:</a:t>
            </a:r>
          </a:p>
        </p:txBody>
      </p:sp>
    </p:spTree>
    <p:extLst>
      <p:ext uri="{BB962C8B-B14F-4D97-AF65-F5344CB8AC3E}">
        <p14:creationId xmlns:p14="http://schemas.microsoft.com/office/powerpoint/2010/main" val="1752930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454BAFA-3033-1746-DAF3-5AAB1329D18E}"/>
              </a:ext>
            </a:extLst>
          </p:cNvPr>
          <p:cNvGrpSpPr/>
          <p:nvPr/>
        </p:nvGrpSpPr>
        <p:grpSpPr>
          <a:xfrm>
            <a:off x="838200" y="1866900"/>
            <a:ext cx="16694230" cy="7410342"/>
            <a:chOff x="4267200" y="1943100"/>
            <a:chExt cx="13335000" cy="7410342"/>
          </a:xfrm>
        </p:grpSpPr>
        <p:sp>
          <p:nvSpPr>
            <p:cNvPr id="7" name="Rectangle: Rounded Corners 6">
              <a:extLst>
                <a:ext uri="{FF2B5EF4-FFF2-40B4-BE49-F238E27FC236}">
                  <a16:creationId xmlns:a16="http://schemas.microsoft.com/office/drawing/2014/main" id="{5EB1FD2B-CADF-AFDF-F696-966862975F7D}"/>
                </a:ext>
              </a:extLst>
            </p:cNvPr>
            <p:cNvSpPr/>
            <p:nvPr/>
          </p:nvSpPr>
          <p:spPr>
            <a:xfrm>
              <a:off x="4267200" y="1943100"/>
              <a:ext cx="13335000" cy="7410342"/>
            </a:xfrm>
            <a:prstGeom prst="roundRect">
              <a:avLst>
                <a:gd name="adj" fmla="val 6931"/>
              </a:avLst>
            </a:prstGeom>
            <a:solidFill>
              <a:schemeClr val="bg1"/>
            </a:solidFill>
            <a:ln w="38100">
              <a:solidFill>
                <a:schemeClr val="accent6">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E1BC308-DBF2-A2AE-6E03-6F1519261BF8}"/>
                </a:ext>
              </a:extLst>
            </p:cNvPr>
            <p:cNvSpPr txBox="1"/>
            <p:nvPr/>
          </p:nvSpPr>
          <p:spPr>
            <a:xfrm>
              <a:off x="4802386" y="2586215"/>
              <a:ext cx="12264628" cy="4369786"/>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800" dirty="0">
                  <a:latin typeface="Tahoma" panose="020B0604030504040204" pitchFamily="34" charset="0"/>
                  <a:ea typeface="Tahoma" panose="020B0604030504040204" pitchFamily="34" charset="0"/>
                  <a:cs typeface="Tahoma" panose="020B0604030504040204" pitchFamily="34" charset="0"/>
                </a:rPr>
                <a:t>Nhận thấy năng lực ngoại ngữ của bản thân còn nhiều hạn chế.</a:t>
              </a:r>
            </a:p>
            <a:p>
              <a:pPr marL="571500" indent="-571500" algn="just">
                <a:lnSpc>
                  <a:spcPct val="150000"/>
                </a:lnSpc>
                <a:buFont typeface="Arial" panose="020B0604020202020204" pitchFamily="34" charset="0"/>
                <a:buChar char="•"/>
              </a:pPr>
              <a:r>
                <a:rPr lang="vi-VN" sz="3800" dirty="0">
                  <a:latin typeface="Tahoma" panose="020B0604030504040204" pitchFamily="34" charset="0"/>
                  <a:ea typeface="Tahoma" panose="020B0604030504040204" pitchFamily="34" charset="0"/>
                  <a:cs typeface="Tahoma" panose="020B0604030504040204" pitchFamily="34" charset="0"/>
                </a:rPr>
                <a:t>Quyết tâm cải thiện kết quả học tập ngoại ngữ: xác định mục tiêu và lập kế hoạch cụ thể cho từng tuần. </a:t>
              </a:r>
            </a:p>
            <a:p>
              <a:pPr marL="571500" indent="-571500" algn="just">
                <a:lnSpc>
                  <a:spcPct val="150000"/>
                </a:lnSpc>
                <a:buFont typeface="Arial" panose="020B0604020202020204" pitchFamily="34" charset="0"/>
                <a:buChar char="•"/>
              </a:pPr>
              <a:r>
                <a:rPr lang="vi-VN" sz="3800" dirty="0">
                  <a:latin typeface="Tahoma" panose="020B0604030504040204" pitchFamily="34" charset="0"/>
                  <a:ea typeface="Tahoma" panose="020B0604030504040204" pitchFamily="34" charset="0"/>
                  <a:cs typeface="Tahoma" panose="020B0604030504040204" pitchFamily="34" charset="0"/>
                </a:rPr>
                <a:t>Giảm bớt những buổi đi chơi để dành thời gian tập trung học. </a:t>
              </a:r>
            </a:p>
            <a:p>
              <a:pPr marL="571500" indent="-571500" algn="just">
                <a:lnSpc>
                  <a:spcPct val="150000"/>
                </a:lnSpc>
                <a:buFont typeface="Arial" panose="020B0604020202020204" pitchFamily="34" charset="0"/>
                <a:buChar char="•"/>
              </a:pPr>
              <a:r>
                <a:rPr lang="vi-VN" sz="3800" dirty="0">
                  <a:latin typeface="Tahoma" panose="020B0604030504040204" pitchFamily="34" charset="0"/>
                  <a:ea typeface="Tahoma" panose="020B0604030504040204" pitchFamily="34" charset="0"/>
                  <a:cs typeface="Tahoma" panose="020B0604030504040204" pitchFamily="34" charset="0"/>
                </a:rPr>
                <a:t>Luôn kiên trì, cố gắng từng chút một.</a:t>
              </a:r>
            </a:p>
          </p:txBody>
        </p:sp>
      </p:grpSp>
      <p:sp>
        <p:nvSpPr>
          <p:cNvPr id="6" name="TextBox 5">
            <a:extLst>
              <a:ext uri="{FF2B5EF4-FFF2-40B4-BE49-F238E27FC236}">
                <a16:creationId xmlns:a16="http://schemas.microsoft.com/office/drawing/2014/main" id="{D2B3697E-DAB0-7503-6FDA-B6472E08CD5B}"/>
              </a:ext>
            </a:extLst>
          </p:cNvPr>
          <p:cNvSpPr txBox="1"/>
          <p:nvPr/>
        </p:nvSpPr>
        <p:spPr>
          <a:xfrm>
            <a:off x="685800" y="571500"/>
            <a:ext cx="142494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a:latin typeface="Arial" panose="020B0604020202020204" pitchFamily="34" charset="0"/>
                <a:cs typeface="Arial" panose="020B0604020202020204" pitchFamily="34" charset="0"/>
              </a:rPr>
              <a:t>Những việc làm cho thấy ý chí của nhân vật Thu: </a:t>
            </a:r>
          </a:p>
        </p:txBody>
      </p:sp>
    </p:spTree>
    <p:extLst>
      <p:ext uri="{BB962C8B-B14F-4D97-AF65-F5344CB8AC3E}">
        <p14:creationId xmlns:p14="http://schemas.microsoft.com/office/powerpoint/2010/main" val="2745515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B1D9AEE-9A63-7F1C-CD2B-70FFCB2973F7}"/>
              </a:ext>
            </a:extLst>
          </p:cNvPr>
          <p:cNvGrpSpPr/>
          <p:nvPr/>
        </p:nvGrpSpPr>
        <p:grpSpPr>
          <a:xfrm>
            <a:off x="432289" y="224380"/>
            <a:ext cx="16077135" cy="956720"/>
            <a:chOff x="432289" y="91401"/>
            <a:chExt cx="16077135" cy="956720"/>
          </a:xfrm>
        </p:grpSpPr>
        <p:sp>
          <p:nvSpPr>
            <p:cNvPr id="4" name="Freeform 9">
              <a:extLst>
                <a:ext uri="{FF2B5EF4-FFF2-40B4-BE49-F238E27FC236}">
                  <a16:creationId xmlns:a16="http://schemas.microsoft.com/office/drawing/2014/main" id="{68E862FC-BBD5-2EC2-CACE-8E4D9CCD7797}"/>
                </a:ext>
              </a:extLst>
            </p:cNvPr>
            <p:cNvSpPr/>
            <p:nvPr/>
          </p:nvSpPr>
          <p:spPr>
            <a:xfrm rot="13776566">
              <a:off x="80152" y="443538"/>
              <a:ext cx="956720" cy="252445"/>
            </a:xfrm>
            <a:custGeom>
              <a:avLst/>
              <a:gdLst/>
              <a:ahLst/>
              <a:cxnLst/>
              <a:rect l="l" t="t" r="r" b="b"/>
              <a:pathLst>
                <a:path w="7315200" h="1930228">
                  <a:moveTo>
                    <a:pt x="0" y="0"/>
                  </a:moveTo>
                  <a:lnTo>
                    <a:pt x="7315200" y="0"/>
                  </a:lnTo>
                  <a:lnTo>
                    <a:pt x="7315200" y="1930227"/>
                  </a:lnTo>
                  <a:lnTo>
                    <a:pt x="0" y="19302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id="{7F937E46-53D2-FC40-1BFF-7582FB23881C}"/>
                </a:ext>
              </a:extLst>
            </p:cNvPr>
            <p:cNvSpPr txBox="1"/>
            <p:nvPr/>
          </p:nvSpPr>
          <p:spPr>
            <a:xfrm>
              <a:off x="964624" y="114300"/>
              <a:ext cx="15544800" cy="901593"/>
            </a:xfrm>
            <a:prstGeom prst="rect">
              <a:avLst/>
            </a:prstGeom>
            <a:noFill/>
          </p:spPr>
          <p:txBody>
            <a:bodyPr wrap="square" rtlCol="0">
              <a:spAutoFit/>
            </a:bodyPr>
            <a:lstStyle/>
            <a:p>
              <a:pPr>
                <a:lnSpc>
                  <a:spcPct val="150000"/>
                </a:lnSpc>
              </a:pPr>
              <a:r>
                <a:rPr lang="en-US" sz="4000" b="1">
                  <a:solidFill>
                    <a:schemeClr val="accent6">
                      <a:lumMod val="50000"/>
                    </a:schemeClr>
                  </a:solidFill>
                  <a:latin typeface="Arial" panose="020B0604020202020204" pitchFamily="34" charset="0"/>
                  <a:cs typeface="Arial" panose="020B0604020202020204" pitchFamily="34" charset="0"/>
                </a:rPr>
                <a:t>2. Mô tả một số việc làm thể hiện ý chí của em</a:t>
              </a:r>
            </a:p>
          </p:txBody>
        </p:sp>
      </p:grpSp>
      <p:pic>
        <p:nvPicPr>
          <p:cNvPr id="11" name="Picture 10">
            <a:extLst>
              <a:ext uri="{FF2B5EF4-FFF2-40B4-BE49-F238E27FC236}">
                <a16:creationId xmlns:a16="http://schemas.microsoft.com/office/drawing/2014/main" id="{06EF9D83-2043-106B-2588-D4BF79952EA8}"/>
              </a:ext>
            </a:extLst>
          </p:cNvPr>
          <p:cNvPicPr>
            <a:picLocks noChangeAspect="1"/>
          </p:cNvPicPr>
          <p:nvPr/>
        </p:nvPicPr>
        <p:blipFill>
          <a:blip r:embed="rId4"/>
          <a:stretch>
            <a:fillRect/>
          </a:stretch>
        </p:blipFill>
        <p:spPr>
          <a:xfrm>
            <a:off x="1957318" y="3314701"/>
            <a:ext cx="14373363" cy="7010400"/>
          </a:xfrm>
          <a:prstGeom prst="rect">
            <a:avLst/>
          </a:prstGeom>
        </p:spPr>
      </p:pic>
      <p:sp>
        <p:nvSpPr>
          <p:cNvPr id="15" name="TextBox 14">
            <a:extLst>
              <a:ext uri="{FF2B5EF4-FFF2-40B4-BE49-F238E27FC236}">
                <a16:creationId xmlns:a16="http://schemas.microsoft.com/office/drawing/2014/main" id="{10F9E689-A9A5-8F7B-2F81-BD8D8AA57217}"/>
              </a:ext>
            </a:extLst>
          </p:cNvPr>
          <p:cNvSpPr txBox="1"/>
          <p:nvPr/>
        </p:nvSpPr>
        <p:spPr>
          <a:xfrm>
            <a:off x="2390207" y="1576404"/>
            <a:ext cx="15260183" cy="1738296"/>
          </a:xfrm>
          <a:prstGeom prst="rect">
            <a:avLst/>
          </a:prstGeom>
          <a:noFill/>
        </p:spPr>
        <p:txBody>
          <a:bodyPr wrap="square" rtlCol="0">
            <a:spAutoFit/>
          </a:bodyPr>
          <a:lstStyle/>
          <a:p>
            <a:pPr algn="just">
              <a:lnSpc>
                <a:spcPct val="150000"/>
              </a:lnSpc>
            </a:pPr>
            <a:r>
              <a:rPr lang="en-US" sz="3800" i="1">
                <a:solidFill>
                  <a:srgbClr val="C00000"/>
                </a:solidFill>
                <a:latin typeface="Arial" panose="020B0604020202020204" pitchFamily="34" charset="0"/>
                <a:cs typeface="Arial" panose="020B0604020202020204" pitchFamily="34" charset="0"/>
              </a:rPr>
              <a:t>Đọc thông tin trong SGK và thực hiện yêu cầu: </a:t>
            </a:r>
            <a:r>
              <a:rPr lang="fr-FR" sz="3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Mô tả một số việc làm thể hiện ý chí của em. </a:t>
            </a:r>
            <a:endParaRPr lang="en-US" sz="3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876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803040-8655-6149-9351-6A9B17B73F3C}"/>
              </a:ext>
            </a:extLst>
          </p:cNvPr>
          <p:cNvSpPr txBox="1"/>
          <p:nvPr/>
        </p:nvSpPr>
        <p:spPr>
          <a:xfrm>
            <a:off x="2933700" y="571500"/>
            <a:ext cx="1242060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MỘT SỐ VIỆC LÀM THỂ HIỆN Ý CHÍ </a:t>
            </a:r>
          </a:p>
        </p:txBody>
      </p:sp>
      <p:grpSp>
        <p:nvGrpSpPr>
          <p:cNvPr id="10" name="Group 9">
            <a:extLst>
              <a:ext uri="{FF2B5EF4-FFF2-40B4-BE49-F238E27FC236}">
                <a16:creationId xmlns:a16="http://schemas.microsoft.com/office/drawing/2014/main" id="{3926F5DD-0313-10E7-349D-B702C83810D7}"/>
              </a:ext>
            </a:extLst>
          </p:cNvPr>
          <p:cNvGrpSpPr/>
          <p:nvPr/>
        </p:nvGrpSpPr>
        <p:grpSpPr>
          <a:xfrm>
            <a:off x="914400" y="2062669"/>
            <a:ext cx="7405687" cy="2209800"/>
            <a:chOff x="609600" y="2400300"/>
            <a:chExt cx="7405687" cy="2209800"/>
          </a:xfrm>
        </p:grpSpPr>
        <p:sp>
          <p:nvSpPr>
            <p:cNvPr id="6" name="Rectangle: Rounded Corners 5">
              <a:extLst>
                <a:ext uri="{FF2B5EF4-FFF2-40B4-BE49-F238E27FC236}">
                  <a16:creationId xmlns:a16="http://schemas.microsoft.com/office/drawing/2014/main" id="{2B903E76-15C9-7DC5-7F9E-9F30BB46ADEF}"/>
                </a:ext>
              </a:extLst>
            </p:cNvPr>
            <p:cNvSpPr/>
            <p:nvPr/>
          </p:nvSpPr>
          <p:spPr>
            <a:xfrm>
              <a:off x="609600" y="2400300"/>
              <a:ext cx="7391400" cy="2209800"/>
            </a:xfrm>
            <a:prstGeom prst="roundRect">
              <a:avLst>
                <a:gd name="adj" fmla="val 9971"/>
              </a:avLst>
            </a:prstGeom>
            <a:solidFill>
              <a:schemeClr val="bg1"/>
            </a:solidFill>
            <a:ln w="38100">
              <a:solidFill>
                <a:schemeClr val="accent6">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D8C2525-CCD6-0FC1-6F65-5E54C601F94B}"/>
                </a:ext>
              </a:extLst>
            </p:cNvPr>
            <p:cNvSpPr txBox="1"/>
            <p:nvPr/>
          </p:nvSpPr>
          <p:spPr>
            <a:xfrm>
              <a:off x="623887" y="3166646"/>
              <a:ext cx="7391400" cy="677108"/>
            </a:xfrm>
            <a:prstGeom prst="rect">
              <a:avLst/>
            </a:prstGeom>
            <a:noFill/>
          </p:spPr>
          <p:txBody>
            <a:bodyPr wrap="square">
              <a:spAutoFit/>
            </a:bodyPr>
            <a:lstStyle/>
            <a:p>
              <a:pPr algn="ctr"/>
              <a:r>
                <a:rPr lang="en-US" sz="3800">
                  <a:latin typeface="Arial" panose="020B0604020202020204" pitchFamily="34" charset="0"/>
                  <a:cs typeface="Arial" panose="020B0604020202020204" pitchFamily="34" charset="0"/>
                </a:rPr>
                <a:t>Xác định mục đích rõ ràng.</a:t>
              </a:r>
            </a:p>
          </p:txBody>
        </p:sp>
      </p:grpSp>
      <p:grpSp>
        <p:nvGrpSpPr>
          <p:cNvPr id="12" name="Group 11">
            <a:extLst>
              <a:ext uri="{FF2B5EF4-FFF2-40B4-BE49-F238E27FC236}">
                <a16:creationId xmlns:a16="http://schemas.microsoft.com/office/drawing/2014/main" id="{C17B04C6-29B2-D28C-6762-7315A022030E}"/>
              </a:ext>
            </a:extLst>
          </p:cNvPr>
          <p:cNvGrpSpPr/>
          <p:nvPr/>
        </p:nvGrpSpPr>
        <p:grpSpPr>
          <a:xfrm>
            <a:off x="9982200" y="2062669"/>
            <a:ext cx="7391400" cy="2209800"/>
            <a:chOff x="609600" y="2400300"/>
            <a:chExt cx="7391400" cy="2209800"/>
          </a:xfrm>
        </p:grpSpPr>
        <p:sp>
          <p:nvSpPr>
            <p:cNvPr id="13" name="Rectangle: Rounded Corners 12">
              <a:extLst>
                <a:ext uri="{FF2B5EF4-FFF2-40B4-BE49-F238E27FC236}">
                  <a16:creationId xmlns:a16="http://schemas.microsoft.com/office/drawing/2014/main" id="{FFA309A7-4987-BB2B-A592-D52ADAEB2E45}"/>
                </a:ext>
              </a:extLst>
            </p:cNvPr>
            <p:cNvSpPr/>
            <p:nvPr/>
          </p:nvSpPr>
          <p:spPr>
            <a:xfrm>
              <a:off x="609600" y="2400300"/>
              <a:ext cx="7391400" cy="2209800"/>
            </a:xfrm>
            <a:prstGeom prst="roundRect">
              <a:avLst>
                <a:gd name="adj" fmla="val 9971"/>
              </a:avLst>
            </a:prstGeom>
            <a:solidFill>
              <a:schemeClr val="bg1"/>
            </a:solidFill>
            <a:ln w="38100">
              <a:solidFill>
                <a:schemeClr val="accent6">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BBCDEB0-6663-881F-B723-1CB7E4C75C4B}"/>
                </a:ext>
              </a:extLst>
            </p:cNvPr>
            <p:cNvSpPr txBox="1"/>
            <p:nvPr/>
          </p:nvSpPr>
          <p:spPr>
            <a:xfrm>
              <a:off x="716756" y="2737931"/>
              <a:ext cx="7177087" cy="1738296"/>
            </a:xfrm>
            <a:prstGeom prst="rect">
              <a:avLst/>
            </a:prstGeom>
            <a:noFill/>
          </p:spPr>
          <p:txBody>
            <a:bodyPr wrap="square">
              <a:spAutoFit/>
            </a:bodyPr>
            <a:lstStyle/>
            <a:p>
              <a:pPr algn="just">
                <a:lnSpc>
                  <a:spcPct val="150000"/>
                </a:lnSpc>
              </a:pPr>
              <a:r>
                <a:rPr lang="en-US" sz="3800">
                  <a:latin typeface="Arial" panose="020B0604020202020204" pitchFamily="34" charset="0"/>
                  <a:cs typeface="Arial" panose="020B0604020202020204" pitchFamily="34" charset="0"/>
                </a:rPr>
                <a:t>Độc lập ra quyết định, hành động theo quyết định.</a:t>
              </a:r>
            </a:p>
          </p:txBody>
        </p:sp>
      </p:grpSp>
      <p:grpSp>
        <p:nvGrpSpPr>
          <p:cNvPr id="19" name="Group 18">
            <a:extLst>
              <a:ext uri="{FF2B5EF4-FFF2-40B4-BE49-F238E27FC236}">
                <a16:creationId xmlns:a16="http://schemas.microsoft.com/office/drawing/2014/main" id="{0C3B5C9D-B222-807D-AB60-2850DA6FE050}"/>
              </a:ext>
            </a:extLst>
          </p:cNvPr>
          <p:cNvGrpSpPr/>
          <p:nvPr/>
        </p:nvGrpSpPr>
        <p:grpSpPr>
          <a:xfrm>
            <a:off x="909637" y="4882069"/>
            <a:ext cx="7391400" cy="2209800"/>
            <a:chOff x="609600" y="2400300"/>
            <a:chExt cx="7391400" cy="2209800"/>
          </a:xfrm>
        </p:grpSpPr>
        <p:sp>
          <p:nvSpPr>
            <p:cNvPr id="20" name="Rectangle: Rounded Corners 19">
              <a:extLst>
                <a:ext uri="{FF2B5EF4-FFF2-40B4-BE49-F238E27FC236}">
                  <a16:creationId xmlns:a16="http://schemas.microsoft.com/office/drawing/2014/main" id="{D13E2909-E06A-747D-879E-7DC8D3C2FA87}"/>
                </a:ext>
              </a:extLst>
            </p:cNvPr>
            <p:cNvSpPr/>
            <p:nvPr/>
          </p:nvSpPr>
          <p:spPr>
            <a:xfrm>
              <a:off x="609600" y="2400300"/>
              <a:ext cx="7391400" cy="2209800"/>
            </a:xfrm>
            <a:prstGeom prst="roundRect">
              <a:avLst>
                <a:gd name="adj" fmla="val 9971"/>
              </a:avLst>
            </a:prstGeom>
            <a:solidFill>
              <a:schemeClr val="bg1"/>
            </a:solidFill>
            <a:ln w="38100">
              <a:solidFill>
                <a:schemeClr val="accent6">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4D2E037-3C1E-96E1-C633-C812B53EC170}"/>
                </a:ext>
              </a:extLst>
            </p:cNvPr>
            <p:cNvSpPr txBox="1"/>
            <p:nvPr/>
          </p:nvSpPr>
          <p:spPr>
            <a:xfrm>
              <a:off x="690562" y="2748468"/>
              <a:ext cx="7229476" cy="1738296"/>
            </a:xfrm>
            <a:prstGeom prst="rect">
              <a:avLst/>
            </a:prstGeom>
            <a:noFill/>
          </p:spPr>
          <p:txBody>
            <a:bodyPr wrap="square">
              <a:spAutoFit/>
            </a:bodyPr>
            <a:lstStyle/>
            <a:p>
              <a:pPr algn="just">
                <a:lnSpc>
                  <a:spcPct val="150000"/>
                </a:lnSpc>
              </a:pPr>
              <a:r>
                <a:rPr lang="en-US" sz="3800">
                  <a:latin typeface="Arial" panose="020B0604020202020204" pitchFamily="34" charset="0"/>
                  <a:cs typeface="Arial" panose="020B0604020202020204" pitchFamily="34" charset="0"/>
                </a:rPr>
                <a:t>Hành động quyết đoán, kiên định thực hiện mục đích.</a:t>
              </a:r>
            </a:p>
          </p:txBody>
        </p:sp>
      </p:grpSp>
      <p:grpSp>
        <p:nvGrpSpPr>
          <p:cNvPr id="23" name="Group 22">
            <a:extLst>
              <a:ext uri="{FF2B5EF4-FFF2-40B4-BE49-F238E27FC236}">
                <a16:creationId xmlns:a16="http://schemas.microsoft.com/office/drawing/2014/main" id="{7900EB7E-DE7D-9367-5B59-0EFED622564B}"/>
              </a:ext>
            </a:extLst>
          </p:cNvPr>
          <p:cNvGrpSpPr/>
          <p:nvPr/>
        </p:nvGrpSpPr>
        <p:grpSpPr>
          <a:xfrm>
            <a:off x="9977437" y="4882069"/>
            <a:ext cx="7391400" cy="2209800"/>
            <a:chOff x="609600" y="2400300"/>
            <a:chExt cx="7391400" cy="2209800"/>
          </a:xfrm>
        </p:grpSpPr>
        <p:sp>
          <p:nvSpPr>
            <p:cNvPr id="24" name="Rectangle: Rounded Corners 23">
              <a:extLst>
                <a:ext uri="{FF2B5EF4-FFF2-40B4-BE49-F238E27FC236}">
                  <a16:creationId xmlns:a16="http://schemas.microsoft.com/office/drawing/2014/main" id="{2D2D2F0D-EB6A-7434-54A2-9EF5CA70F8D6}"/>
                </a:ext>
              </a:extLst>
            </p:cNvPr>
            <p:cNvSpPr/>
            <p:nvPr/>
          </p:nvSpPr>
          <p:spPr>
            <a:xfrm>
              <a:off x="609600" y="2400300"/>
              <a:ext cx="7391400" cy="2209800"/>
            </a:xfrm>
            <a:prstGeom prst="roundRect">
              <a:avLst>
                <a:gd name="adj" fmla="val 9971"/>
              </a:avLst>
            </a:prstGeom>
            <a:solidFill>
              <a:schemeClr val="bg1"/>
            </a:solidFill>
            <a:ln w="38100">
              <a:solidFill>
                <a:schemeClr val="accent6">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C913018-9369-0773-B3DA-CAE551774BEA}"/>
                </a:ext>
              </a:extLst>
            </p:cNvPr>
            <p:cNvSpPr txBox="1"/>
            <p:nvPr/>
          </p:nvSpPr>
          <p:spPr>
            <a:xfrm>
              <a:off x="716756" y="2737931"/>
              <a:ext cx="7177087" cy="1738296"/>
            </a:xfrm>
            <a:prstGeom prst="rect">
              <a:avLst/>
            </a:prstGeom>
            <a:noFill/>
          </p:spPr>
          <p:txBody>
            <a:bodyPr wrap="square">
              <a:spAutoFit/>
            </a:bodyPr>
            <a:lstStyle/>
            <a:p>
              <a:pPr algn="just">
                <a:lnSpc>
                  <a:spcPct val="150000"/>
                </a:lnSpc>
              </a:pPr>
              <a:r>
                <a:rPr lang="vi-VN" sz="3800">
                  <a:latin typeface="Arial" panose="020B0604020202020204" pitchFamily="34" charset="0"/>
                  <a:cs typeface="Arial" panose="020B0604020202020204" pitchFamily="34" charset="0"/>
                </a:rPr>
                <a:t>Kiên trì tìm cách vượt qua khó khăn để hoàn thành nhiệm vụ.</a:t>
              </a:r>
              <a:endParaRPr lang="en-US" sz="3800">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332181A1-CF02-9ED5-4A28-504134A67B64}"/>
              </a:ext>
            </a:extLst>
          </p:cNvPr>
          <p:cNvGrpSpPr/>
          <p:nvPr/>
        </p:nvGrpSpPr>
        <p:grpSpPr>
          <a:xfrm>
            <a:off x="928687" y="7664870"/>
            <a:ext cx="7391400" cy="2209800"/>
            <a:chOff x="609600" y="2400300"/>
            <a:chExt cx="7391400" cy="2209800"/>
          </a:xfrm>
        </p:grpSpPr>
        <p:sp>
          <p:nvSpPr>
            <p:cNvPr id="28" name="Rectangle: Rounded Corners 27">
              <a:extLst>
                <a:ext uri="{FF2B5EF4-FFF2-40B4-BE49-F238E27FC236}">
                  <a16:creationId xmlns:a16="http://schemas.microsoft.com/office/drawing/2014/main" id="{4E7D6DAD-89CC-EEA4-9076-02732AE865B6}"/>
                </a:ext>
              </a:extLst>
            </p:cNvPr>
            <p:cNvSpPr/>
            <p:nvPr/>
          </p:nvSpPr>
          <p:spPr>
            <a:xfrm>
              <a:off x="609600" y="2400300"/>
              <a:ext cx="7391400" cy="2209800"/>
            </a:xfrm>
            <a:prstGeom prst="roundRect">
              <a:avLst>
                <a:gd name="adj" fmla="val 9971"/>
              </a:avLst>
            </a:prstGeom>
            <a:solidFill>
              <a:schemeClr val="bg1"/>
            </a:solidFill>
            <a:ln w="38100">
              <a:solidFill>
                <a:schemeClr val="accent6">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DAD71B9-A891-E6BE-AF06-D106FEF17720}"/>
                </a:ext>
              </a:extLst>
            </p:cNvPr>
            <p:cNvSpPr txBox="1"/>
            <p:nvPr/>
          </p:nvSpPr>
          <p:spPr>
            <a:xfrm>
              <a:off x="690562" y="2748468"/>
              <a:ext cx="7229476" cy="1738296"/>
            </a:xfrm>
            <a:prstGeom prst="rect">
              <a:avLst/>
            </a:prstGeom>
            <a:noFill/>
          </p:spPr>
          <p:txBody>
            <a:bodyPr wrap="square">
              <a:spAutoFit/>
            </a:bodyPr>
            <a:lstStyle/>
            <a:p>
              <a:pPr algn="just">
                <a:lnSpc>
                  <a:spcPct val="150000"/>
                </a:lnSpc>
              </a:pPr>
              <a:r>
                <a:rPr lang="en-US" sz="3800">
                  <a:latin typeface="Arial" panose="020B0604020202020204" pitchFamily="34" charset="0"/>
                  <a:cs typeface="Arial" panose="020B0604020202020204" pitchFamily="34" charset="0"/>
                </a:rPr>
                <a:t>Kiên định từ chối những hành vi trái với mục đích của bản thân.</a:t>
              </a:r>
            </a:p>
          </p:txBody>
        </p:sp>
      </p:grpSp>
      <p:grpSp>
        <p:nvGrpSpPr>
          <p:cNvPr id="31" name="Group 30">
            <a:extLst>
              <a:ext uri="{FF2B5EF4-FFF2-40B4-BE49-F238E27FC236}">
                <a16:creationId xmlns:a16="http://schemas.microsoft.com/office/drawing/2014/main" id="{08A844F0-97EF-D018-2D13-B79CC7DE741C}"/>
              </a:ext>
            </a:extLst>
          </p:cNvPr>
          <p:cNvGrpSpPr/>
          <p:nvPr/>
        </p:nvGrpSpPr>
        <p:grpSpPr>
          <a:xfrm>
            <a:off x="9996487" y="7664870"/>
            <a:ext cx="7391400" cy="2209800"/>
            <a:chOff x="609600" y="2400300"/>
            <a:chExt cx="7391400" cy="2209800"/>
          </a:xfrm>
        </p:grpSpPr>
        <p:sp>
          <p:nvSpPr>
            <p:cNvPr id="32" name="Rectangle: Rounded Corners 31">
              <a:extLst>
                <a:ext uri="{FF2B5EF4-FFF2-40B4-BE49-F238E27FC236}">
                  <a16:creationId xmlns:a16="http://schemas.microsoft.com/office/drawing/2014/main" id="{D65D4AA7-E2FE-B6EA-FB80-DAE5ED1E7C88}"/>
                </a:ext>
              </a:extLst>
            </p:cNvPr>
            <p:cNvSpPr/>
            <p:nvPr/>
          </p:nvSpPr>
          <p:spPr>
            <a:xfrm>
              <a:off x="609600" y="2400300"/>
              <a:ext cx="7391400" cy="2209800"/>
            </a:xfrm>
            <a:prstGeom prst="roundRect">
              <a:avLst>
                <a:gd name="adj" fmla="val 9971"/>
              </a:avLst>
            </a:prstGeom>
            <a:solidFill>
              <a:schemeClr val="bg1"/>
            </a:solidFill>
            <a:ln w="38100">
              <a:solidFill>
                <a:schemeClr val="accent6">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A88DB3-42B8-B7DC-3975-9D9171E9BF2D}"/>
                </a:ext>
              </a:extLst>
            </p:cNvPr>
            <p:cNvSpPr txBox="1"/>
            <p:nvPr/>
          </p:nvSpPr>
          <p:spPr>
            <a:xfrm>
              <a:off x="716756" y="2737931"/>
              <a:ext cx="7177087" cy="1738296"/>
            </a:xfrm>
            <a:prstGeom prst="rect">
              <a:avLst/>
            </a:prstGeom>
            <a:noFill/>
          </p:spPr>
          <p:txBody>
            <a:bodyPr wrap="square">
              <a:spAutoFit/>
            </a:bodyPr>
            <a:lstStyle/>
            <a:p>
              <a:pPr algn="just">
                <a:lnSpc>
                  <a:spcPct val="150000"/>
                </a:lnSpc>
              </a:pPr>
              <a:r>
                <a:rPr lang="vi-VN" sz="3800">
                  <a:latin typeface="Arial" panose="020B0604020202020204" pitchFamily="34" charset="0"/>
                  <a:cs typeface="Arial" panose="020B0604020202020204" pitchFamily="34" charset="0"/>
                </a:rPr>
                <a:t>Tự chủ, kiểm soát các hành vi, cảm xúc của bản thân.</a:t>
              </a:r>
              <a:endParaRPr lang="en-US" sz="38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83703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14" presetClass="entr" presetSubtype="1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par>
                                <p:cTn id="18" presetID="14" presetClass="entr" presetSubtype="1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14" presetClass="entr" presetSubtype="1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par>
                                <p:cTn id="24" presetID="14" presetClass="entr" presetSubtype="1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EC8D0D4-FAB2-E8EB-08B4-2E0B61789BFF}"/>
              </a:ext>
            </a:extLst>
          </p:cNvPr>
          <p:cNvGrpSpPr/>
          <p:nvPr/>
        </p:nvGrpSpPr>
        <p:grpSpPr>
          <a:xfrm>
            <a:off x="432289" y="224380"/>
            <a:ext cx="17398511" cy="1847822"/>
            <a:chOff x="432289" y="91401"/>
            <a:chExt cx="17398511" cy="1847822"/>
          </a:xfrm>
        </p:grpSpPr>
        <p:sp>
          <p:nvSpPr>
            <p:cNvPr id="10" name="Freeform 9">
              <a:extLst>
                <a:ext uri="{FF2B5EF4-FFF2-40B4-BE49-F238E27FC236}">
                  <a16:creationId xmlns:a16="http://schemas.microsoft.com/office/drawing/2014/main" id="{3C8F9C17-EAE1-3F11-AFE9-9A09E6DD2A8A}"/>
                </a:ext>
              </a:extLst>
            </p:cNvPr>
            <p:cNvSpPr/>
            <p:nvPr/>
          </p:nvSpPr>
          <p:spPr>
            <a:xfrm rot="13776566">
              <a:off x="80152" y="443538"/>
              <a:ext cx="956720" cy="252445"/>
            </a:xfrm>
            <a:custGeom>
              <a:avLst/>
              <a:gdLst/>
              <a:ahLst/>
              <a:cxnLst/>
              <a:rect l="l" t="t" r="r" b="b"/>
              <a:pathLst>
                <a:path w="7315200" h="1930228">
                  <a:moveTo>
                    <a:pt x="0" y="0"/>
                  </a:moveTo>
                  <a:lnTo>
                    <a:pt x="7315200" y="0"/>
                  </a:lnTo>
                  <a:lnTo>
                    <a:pt x="7315200" y="1930227"/>
                  </a:lnTo>
                  <a:lnTo>
                    <a:pt x="0" y="19302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92F74337-B034-9CA4-417E-3827E1178654}"/>
                </a:ext>
              </a:extLst>
            </p:cNvPr>
            <p:cNvSpPr txBox="1"/>
            <p:nvPr/>
          </p:nvSpPr>
          <p:spPr>
            <a:xfrm>
              <a:off x="964624" y="114300"/>
              <a:ext cx="16866176" cy="1824923"/>
            </a:xfrm>
            <a:prstGeom prst="rect">
              <a:avLst/>
            </a:prstGeom>
            <a:noFill/>
          </p:spPr>
          <p:txBody>
            <a:bodyPr wrap="square" rtlCol="0">
              <a:spAutoFit/>
            </a:bodyPr>
            <a:lstStyle/>
            <a:p>
              <a:pPr algn="just">
                <a:lnSpc>
                  <a:spcPct val="150000"/>
                </a:lnSpc>
              </a:pPr>
              <a:r>
                <a:rPr lang="en-US" sz="4000" b="1">
                  <a:solidFill>
                    <a:schemeClr val="accent6">
                      <a:lumMod val="50000"/>
                    </a:schemeClr>
                  </a:solidFill>
                  <a:latin typeface="Arial" panose="020B0604020202020204" pitchFamily="34" charset="0"/>
                  <a:cs typeface="Arial" panose="020B0604020202020204" pitchFamily="34" charset="0"/>
                </a:rPr>
                <a:t>3. Chia sẻ những biểu hiện hiện của phẩm chất ý chí trong thực hiện đam mê với nghề yêu thích</a:t>
              </a:r>
            </a:p>
          </p:txBody>
        </p:sp>
      </p:grpSp>
      <p:grpSp>
        <p:nvGrpSpPr>
          <p:cNvPr id="15" name="Group 14">
            <a:extLst>
              <a:ext uri="{FF2B5EF4-FFF2-40B4-BE49-F238E27FC236}">
                <a16:creationId xmlns:a16="http://schemas.microsoft.com/office/drawing/2014/main" id="{F0224C31-1408-93B6-F5D1-6C465317B207}"/>
              </a:ext>
            </a:extLst>
          </p:cNvPr>
          <p:cNvGrpSpPr/>
          <p:nvPr/>
        </p:nvGrpSpPr>
        <p:grpSpPr>
          <a:xfrm>
            <a:off x="685800" y="3167062"/>
            <a:ext cx="15721263" cy="5753100"/>
            <a:chOff x="8763001" y="3848100"/>
            <a:chExt cx="7924800" cy="5753100"/>
          </a:xfrm>
        </p:grpSpPr>
        <p:sp>
          <p:nvSpPr>
            <p:cNvPr id="16" name="Speech Bubble: Rectangle with Corners Rounded 15">
              <a:extLst>
                <a:ext uri="{FF2B5EF4-FFF2-40B4-BE49-F238E27FC236}">
                  <a16:creationId xmlns:a16="http://schemas.microsoft.com/office/drawing/2014/main" id="{7EDBBD5D-DE22-5957-18E9-FB221BB2C399}"/>
                </a:ext>
              </a:extLst>
            </p:cNvPr>
            <p:cNvSpPr/>
            <p:nvPr/>
          </p:nvSpPr>
          <p:spPr>
            <a:xfrm>
              <a:off x="8763001" y="3848100"/>
              <a:ext cx="7924800" cy="5753100"/>
            </a:xfrm>
            <a:prstGeom prst="wedgeRoundRectCallout">
              <a:avLst>
                <a:gd name="adj1" fmla="val -61035"/>
                <a:gd name="adj2" fmla="val -3159"/>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B809899-C43D-1463-B3CF-4DAF1E8B5C27}"/>
                </a:ext>
              </a:extLst>
            </p:cNvPr>
            <p:cNvSpPr txBox="1"/>
            <p:nvPr/>
          </p:nvSpPr>
          <p:spPr>
            <a:xfrm>
              <a:off x="9067801" y="4978338"/>
              <a:ext cx="7315200" cy="3492623"/>
            </a:xfrm>
            <a:prstGeom prst="rect">
              <a:avLst/>
            </a:prstGeom>
            <a:noFill/>
          </p:spPr>
          <p:txBody>
            <a:bodyPr wrap="square">
              <a:spAutoFit/>
            </a:bodyPr>
            <a:lstStyle/>
            <a:p>
              <a:pPr algn="just">
                <a:lnSpc>
                  <a:spcPct val="150000"/>
                </a:lnSpc>
              </a:pPr>
              <a:r>
                <a:rPr lang="en-US" sz="3800" dirty="0">
                  <a:latin typeface="Arial" panose="020B0604020202020204" pitchFamily="34" charset="0"/>
                  <a:cs typeface="Arial" panose="020B0604020202020204" pitchFamily="34" charset="0"/>
                </a:rPr>
                <a:t>Em </a:t>
              </a:r>
              <a:r>
                <a:rPr lang="en-US" sz="3800" dirty="0" err="1">
                  <a:latin typeface="Arial" panose="020B0604020202020204" pitchFamily="34" charset="0"/>
                  <a:cs typeface="Arial" panose="020B0604020202020204" pitchFamily="34" charset="0"/>
                </a:rPr>
                <a:t>hãy</a:t>
              </a:r>
              <a:r>
                <a:rPr lang="en-US" sz="3800" dirty="0">
                  <a:latin typeface="Arial" panose="020B0604020202020204" pitchFamily="34" charset="0"/>
                  <a:cs typeface="Arial" panose="020B0604020202020204" pitchFamily="34" charset="0"/>
                </a:rPr>
                <a:t> chia </a:t>
              </a:r>
              <a:r>
                <a:rPr lang="en-US" sz="3800" dirty="0" err="1">
                  <a:latin typeface="Arial" panose="020B0604020202020204" pitchFamily="34" charset="0"/>
                  <a:cs typeface="Arial" panose="020B0604020202020204" pitchFamily="34" charset="0"/>
                </a:rPr>
                <a:t>sẻ</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theo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nhóm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những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biểu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hiện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hiện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của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phẩm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chất</a:t>
              </a:r>
              <a:r>
                <a:rPr lang="en-US" sz="3800" dirty="0">
                  <a:latin typeface="Arial" panose="020B0604020202020204" pitchFamily="34" charset="0"/>
                  <a:cs typeface="Arial" panose="020B0604020202020204" pitchFamily="34" charset="0"/>
                </a:rPr>
                <a:t> ý </a:t>
              </a:r>
              <a:r>
                <a:rPr lang="en-US" sz="3800" dirty="0" err="1">
                  <a:latin typeface="Arial" panose="020B0604020202020204" pitchFamily="34" charset="0"/>
                  <a:cs typeface="Arial" panose="020B0604020202020204" pitchFamily="34" charset="0"/>
                </a:rPr>
                <a:t>chí</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trong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thực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hiện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đam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mê</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với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nghề</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yêu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thích</a:t>
              </a:r>
              <a:r>
                <a:rPr lang="en-US" sz="3800" dirty="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86718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57AD06-62BB-13D4-90DF-F6D554811B4C}"/>
              </a:ext>
            </a:extLst>
          </p:cNvPr>
          <p:cNvGrpSpPr/>
          <p:nvPr/>
        </p:nvGrpSpPr>
        <p:grpSpPr>
          <a:xfrm>
            <a:off x="457200" y="419100"/>
            <a:ext cx="17281607" cy="1738296"/>
            <a:chOff x="472993" y="495300"/>
            <a:chExt cx="17281607" cy="1738296"/>
          </a:xfrm>
        </p:grpSpPr>
        <p:sp>
          <p:nvSpPr>
            <p:cNvPr id="2" name="Freeform 2">
              <a:extLst>
                <a:ext uri="{FF2B5EF4-FFF2-40B4-BE49-F238E27FC236}">
                  <a16:creationId xmlns:a16="http://schemas.microsoft.com/office/drawing/2014/main" id="{9738BF7E-BECD-CA5E-07A1-6B37D8FAB603}"/>
                </a:ext>
              </a:extLst>
            </p:cNvPr>
            <p:cNvSpPr/>
            <p:nvPr/>
          </p:nvSpPr>
          <p:spPr>
            <a:xfrm>
              <a:off x="472993" y="647700"/>
              <a:ext cx="1615993" cy="1381674"/>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110E9567-2538-0BF3-9598-2F38EDF91966}"/>
                </a:ext>
              </a:extLst>
            </p:cNvPr>
            <p:cNvSpPr txBox="1"/>
            <p:nvPr/>
          </p:nvSpPr>
          <p:spPr>
            <a:xfrm>
              <a:off x="2225593" y="495300"/>
              <a:ext cx="15529007" cy="1738296"/>
            </a:xfrm>
            <a:prstGeom prst="rect">
              <a:avLst/>
            </a:prstGeom>
            <a:noFill/>
          </p:spPr>
          <p:txBody>
            <a:bodyPr wrap="square">
              <a:spAutoFit/>
            </a:bodyPr>
            <a:lstStyle/>
            <a:p>
              <a:pPr algn="just">
                <a:lnSpc>
                  <a:spcPct val="150000"/>
                </a:lnSpc>
              </a:pPr>
              <a:r>
                <a:rPr lang="vi-VN" sz="3800" i="1">
                  <a:solidFill>
                    <a:schemeClr val="accent6">
                      <a:lumMod val="50000"/>
                    </a:schemeClr>
                  </a:solidFill>
                  <a:latin typeface="Arial" panose="020B0604020202020204" pitchFamily="34" charset="0"/>
                  <a:cs typeface="Arial" panose="020B0604020202020204" pitchFamily="34" charset="0"/>
                </a:rPr>
                <a:t>Quan sát tranh minh họa Chủ đề 2 SGK tr.16, kết hợp đọc phần định hướng nội dung SGK tr.17 và trả lời câu hỏi: </a:t>
              </a:r>
              <a:endParaRPr lang="en-US" sz="3800" i="1">
                <a:solidFill>
                  <a:schemeClr val="accent6">
                    <a:lumMod val="50000"/>
                  </a:schemeClr>
                </a:solidFill>
                <a:latin typeface="Arial" panose="020B0604020202020204" pitchFamily="34" charset="0"/>
                <a:cs typeface="Arial" panose="020B0604020202020204" pitchFamily="34" charset="0"/>
              </a:endParaRPr>
            </a:p>
          </p:txBody>
        </p:sp>
      </p:grpSp>
      <p:pic>
        <p:nvPicPr>
          <p:cNvPr id="12" name="Picture 11">
            <a:extLst>
              <a:ext uri="{FF2B5EF4-FFF2-40B4-BE49-F238E27FC236}">
                <a16:creationId xmlns:a16="http://schemas.microsoft.com/office/drawing/2014/main" id="{BA8B3C47-620D-5E46-C522-1987FB748477}"/>
              </a:ext>
            </a:extLst>
          </p:cNvPr>
          <p:cNvPicPr>
            <a:picLocks noChangeAspect="1"/>
          </p:cNvPicPr>
          <p:nvPr/>
        </p:nvPicPr>
        <p:blipFill rotWithShape="1">
          <a:blip r:embed="rId4">
            <a:extLst>
              <a:ext uri="{28A0092B-C50C-407E-A947-70E740481C1C}">
                <a14:useLocalDpi xmlns:a14="http://schemas.microsoft.com/office/drawing/2010/main" val="0"/>
              </a:ext>
            </a:extLst>
          </a:blip>
          <a:srcRect t="2963"/>
          <a:stretch/>
        </p:blipFill>
        <p:spPr>
          <a:xfrm>
            <a:off x="0" y="2527970"/>
            <a:ext cx="9372600" cy="7768555"/>
          </a:xfrm>
          <a:prstGeom prst="rect">
            <a:avLst/>
          </a:prstGeom>
        </p:spPr>
      </p:pic>
      <p:sp>
        <p:nvSpPr>
          <p:cNvPr id="13" name="Speech Bubble: Rectangle with Corners Rounded 12">
            <a:extLst>
              <a:ext uri="{FF2B5EF4-FFF2-40B4-BE49-F238E27FC236}">
                <a16:creationId xmlns:a16="http://schemas.microsoft.com/office/drawing/2014/main" id="{41197BE5-E2A0-28F8-F489-B73F02B2C759}"/>
              </a:ext>
            </a:extLst>
          </p:cNvPr>
          <p:cNvSpPr/>
          <p:nvPr/>
        </p:nvSpPr>
        <p:spPr>
          <a:xfrm>
            <a:off x="9677400" y="2857500"/>
            <a:ext cx="8213807" cy="2895600"/>
          </a:xfrm>
          <a:prstGeom prst="wedgeRoundRectCallout">
            <a:avLst>
              <a:gd name="adj1" fmla="val -59066"/>
              <a:gd name="adj2" fmla="val 38750"/>
              <a:gd name="adj3" fmla="val 16667"/>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a:solidFill>
                  <a:schemeClr val="tx1"/>
                </a:solidFill>
                <a:latin typeface="Arial" panose="020B0604020202020204" pitchFamily="34" charset="0"/>
                <a:cs typeface="Arial" panose="020B0604020202020204" pitchFamily="34" charset="0"/>
              </a:rPr>
              <a:t>Mô tả hình ảnh trong tranh, thảo luận về ý nghĩa của thông điệp trong tranh.</a:t>
            </a:r>
          </a:p>
        </p:txBody>
      </p:sp>
      <p:sp>
        <p:nvSpPr>
          <p:cNvPr id="14" name="Speech Bubble: Rectangle with Corners Rounded 13">
            <a:extLst>
              <a:ext uri="{FF2B5EF4-FFF2-40B4-BE49-F238E27FC236}">
                <a16:creationId xmlns:a16="http://schemas.microsoft.com/office/drawing/2014/main" id="{B1AF2733-D639-11AC-083F-B6E564BB6A88}"/>
              </a:ext>
            </a:extLst>
          </p:cNvPr>
          <p:cNvSpPr/>
          <p:nvPr/>
        </p:nvSpPr>
        <p:spPr>
          <a:xfrm>
            <a:off x="9677399" y="6412247"/>
            <a:ext cx="8213807" cy="2895600"/>
          </a:xfrm>
          <a:prstGeom prst="wedgeRoundRectCallout">
            <a:avLst>
              <a:gd name="adj1" fmla="val -58892"/>
              <a:gd name="adj2" fmla="val -40197"/>
              <a:gd name="adj3" fmla="val 16667"/>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800">
                <a:solidFill>
                  <a:schemeClr val="tx1"/>
                </a:solidFill>
                <a:latin typeface="Arial" panose="020B0604020202020204" pitchFamily="34" charset="0"/>
                <a:cs typeface="Arial" panose="020B0604020202020204" pitchFamily="34" charset="0"/>
              </a:rPr>
              <a:t>Nêu các nhiệm vụ cần thực hiện trong Chủ đề 2.</a:t>
            </a:r>
          </a:p>
        </p:txBody>
      </p:sp>
    </p:spTree>
    <p:extLst>
      <p:ext uri="{BB962C8B-B14F-4D97-AF65-F5344CB8AC3E}">
        <p14:creationId xmlns:p14="http://schemas.microsoft.com/office/powerpoint/2010/main" val="3810842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15F000-AE49-E69A-5473-75023B6B0710}"/>
              </a:ext>
            </a:extLst>
          </p:cNvPr>
          <p:cNvSpPr/>
          <p:nvPr/>
        </p:nvSpPr>
        <p:spPr>
          <a:xfrm>
            <a:off x="579077" y="1392514"/>
            <a:ext cx="17037049" cy="5274985"/>
          </a:xfrm>
          <a:prstGeom prst="rect">
            <a:avLst/>
          </a:prstGeom>
          <a:solidFill>
            <a:schemeClr val="bg1"/>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A432EF19-CC60-133C-58B8-5D09AF9125FF}"/>
              </a:ext>
            </a:extLst>
          </p:cNvPr>
          <p:cNvSpPr txBox="1"/>
          <p:nvPr/>
        </p:nvSpPr>
        <p:spPr>
          <a:xfrm>
            <a:off x="152400" y="490920"/>
            <a:ext cx="6324600"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Một</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hiện</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F25EC422-B233-531F-17BC-73C06B501E23}"/>
              </a:ext>
            </a:extLst>
          </p:cNvPr>
          <p:cNvSpPr txBox="1"/>
          <p:nvPr/>
        </p:nvSpPr>
        <p:spPr>
          <a:xfrm>
            <a:off x="657496" y="1424144"/>
            <a:ext cx="17038487" cy="5246949"/>
          </a:xfrm>
          <a:prstGeom prst="rect">
            <a:avLst/>
          </a:prstGeom>
          <a:noFill/>
        </p:spPr>
        <p:txBody>
          <a:bodyPr wrap="square">
            <a:spAutoFit/>
          </a:bodyPr>
          <a:lstStyle/>
          <a:p>
            <a:pPr marL="571500" marR="0" lvl="0" indent="-5715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Nỗ</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lực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hết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mình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vì</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mục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tiêu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đã</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đề</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ra.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571500" marR="0" lvl="0" indent="-5715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800" dirty="0" err="1">
                <a:solidFill>
                  <a:prstClr val="black"/>
                </a:solidFill>
                <a:latin typeface="Arial" panose="020B0604020202020204" pitchFamily="34" charset="0"/>
              </a:rPr>
              <a:t>Luôn</a:t>
            </a:r>
            <a:r>
              <a:rPr lang="en-US" sz="3800" dirty="0">
                <a:solidFill>
                  <a:prstClr val="black"/>
                </a:solidFill>
                <a:latin typeface="Arial" panose="020B0604020202020204" pitchFamily="34" charset="0"/>
              </a:rPr>
              <a:t> </a:t>
            </a:r>
            <a:r>
              <a:rPr lang="en-US" sz="3800" dirty="0" err="1">
                <a:solidFill>
                  <a:prstClr val="black"/>
                </a:solidFill>
                <a:latin typeface="Arial" panose="020B0604020202020204" pitchFamily="34" charset="0"/>
              </a:rPr>
              <a:t>chủ</a:t>
            </a:r>
            <a:r>
              <a:rPr lang="en-US" sz="3800" dirty="0">
                <a:solidFill>
                  <a:prstClr val="black"/>
                </a:solidFill>
                <a:latin typeface="Arial" panose="020B0604020202020204" pitchFamily="34" charset="0"/>
              </a:rPr>
              <a:t> </a:t>
            </a:r>
            <a:r>
              <a:rPr lang="en-US" sz="3800" dirty="0" err="1">
                <a:solidFill>
                  <a:prstClr val="black"/>
                </a:solidFill>
                <a:latin typeface="Arial" panose="020B0604020202020204" pitchFamily="34" charset="0"/>
              </a:rPr>
              <a:t>động</a:t>
            </a:r>
            <a:r>
              <a:rPr lang="en-US" sz="3800" dirty="0">
                <a:solidFill>
                  <a:prstClr val="black"/>
                </a:solidFill>
                <a:latin typeface="Arial" panose="020B0604020202020204" pitchFamily="34" charset="0"/>
              </a:rPr>
              <a:t> </a:t>
            </a:r>
            <a:r>
              <a:rPr lang="en-US" sz="3800" dirty="0" err="1">
                <a:solidFill>
                  <a:prstClr val="black"/>
                </a:solidFill>
                <a:latin typeface="Arial" panose="020B0604020202020204" pitchFamily="34" charset="0"/>
              </a:rPr>
              <a:t>tìm</a:t>
            </a:r>
            <a:r>
              <a:rPr lang="en-US" sz="3800" dirty="0">
                <a:solidFill>
                  <a:prstClr val="black"/>
                </a:solidFill>
                <a:latin typeface="Arial" panose="020B0604020202020204" pitchFamily="34" charset="0"/>
              </a:rPr>
              <a:t> </a:t>
            </a:r>
            <a:r>
              <a:rPr lang="en-US" sz="3800" dirty="0" err="1">
                <a:solidFill>
                  <a:prstClr val="black"/>
                </a:solidFill>
                <a:latin typeface="Arial" panose="020B0604020202020204" pitchFamily="34" charset="0"/>
              </a:rPr>
              <a:t>tòi</a:t>
            </a:r>
            <a:r>
              <a:rPr lang="en-US" sz="3800" dirty="0">
                <a:solidFill>
                  <a:prstClr val="black"/>
                </a:solidFill>
                <a:latin typeface="Arial" panose="020B0604020202020204" pitchFamily="34" charset="0"/>
              </a:rPr>
              <a:t>, </a:t>
            </a:r>
            <a:r>
              <a:rPr lang="en-US" sz="3800" dirty="0" err="1">
                <a:solidFill>
                  <a:prstClr val="black"/>
                </a:solidFill>
                <a:latin typeface="Arial" panose="020B0604020202020204" pitchFamily="34" charset="0"/>
              </a:rPr>
              <a:t>học</a:t>
            </a:r>
            <a:r>
              <a:rPr lang="en-US" sz="3800" dirty="0">
                <a:solidFill>
                  <a:prstClr val="black"/>
                </a:solidFill>
                <a:latin typeface="Arial" panose="020B0604020202020204" pitchFamily="34" charset="0"/>
              </a:rPr>
              <a:t> </a:t>
            </a:r>
            <a:r>
              <a:rPr lang="en-US" sz="3800" dirty="0" err="1">
                <a:solidFill>
                  <a:prstClr val="black"/>
                </a:solidFill>
                <a:latin typeface="Arial" panose="020B0604020202020204" pitchFamily="34" charset="0"/>
              </a:rPr>
              <a:t>tập</a:t>
            </a:r>
            <a:r>
              <a:rPr lang="en-US" sz="3800" dirty="0">
                <a:solidFill>
                  <a:prstClr val="black"/>
                </a:solidFill>
                <a:latin typeface="Arial" panose="020B0604020202020204" pitchFamily="34" charset="0"/>
              </a:rPr>
              <a:t>.</a:t>
            </a:r>
            <a:endPar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571500" marR="0" lvl="0" indent="-5715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Học hỏi những người có chung mục tiêu và qua điểm trong học tập, trong cuộc sống.</a:t>
            </a:r>
          </a:p>
          <a:p>
            <a:pPr marL="571500" marR="0" lvl="0" indent="-57150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Nỗ lực tìm cách vượt qua khó khăn, thử thách trong quá trình thực hiện mục tiêu.</a:t>
            </a:r>
          </a:p>
        </p:txBody>
      </p:sp>
    </p:spTree>
    <p:extLst>
      <p:ext uri="{BB962C8B-B14F-4D97-AF65-F5344CB8AC3E}">
        <p14:creationId xmlns:p14="http://schemas.microsoft.com/office/powerpoint/2010/main" val="2270776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randombar(horizont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4"/>
          <p:cNvSpPr txBox="1"/>
          <p:nvPr/>
        </p:nvSpPr>
        <p:spPr>
          <a:xfrm>
            <a:off x="1028699" y="934491"/>
            <a:ext cx="16230600" cy="833809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1507990" y="1765852"/>
            <a:ext cx="15272018" cy="6711133"/>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7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XÁC ĐỊNH PHẨM CHẤT, NĂNG LỰC, HỨNG THÚ, SỞ TRƯỜNG PHÙ HỢP VỚI NGÀNH, NGHỀ LỰA CHỌN</a:t>
            </a:r>
          </a:p>
        </p:txBody>
      </p:sp>
      <p:sp>
        <p:nvSpPr>
          <p:cNvPr id="12" name="Freeform 2">
            <a:extLst>
              <a:ext uri="{FF2B5EF4-FFF2-40B4-BE49-F238E27FC236}">
                <a16:creationId xmlns:a16="http://schemas.microsoft.com/office/drawing/2014/main" id="{984BBFBF-59CA-121A-28A2-258C4BFA10C0}"/>
              </a:ext>
            </a:extLst>
          </p:cNvPr>
          <p:cNvSpPr/>
          <p:nvPr/>
        </p:nvSpPr>
        <p:spPr>
          <a:xfrm>
            <a:off x="17426081" y="1288411"/>
            <a:ext cx="885653" cy="711743"/>
          </a:xfrm>
          <a:custGeom>
            <a:avLst/>
            <a:gdLst/>
            <a:ahLst/>
            <a:cxnLst/>
            <a:rect l="l" t="t" r="r" b="b"/>
            <a:pathLst>
              <a:path w="885653" h="711743">
                <a:moveTo>
                  <a:pt x="0" y="0"/>
                </a:moveTo>
                <a:lnTo>
                  <a:pt x="885653" y="0"/>
                </a:lnTo>
                <a:lnTo>
                  <a:pt x="885653" y="711743"/>
                </a:lnTo>
                <a:lnTo>
                  <a:pt x="0" y="71174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3" name="Freeform 3">
            <a:extLst>
              <a:ext uri="{FF2B5EF4-FFF2-40B4-BE49-F238E27FC236}">
                <a16:creationId xmlns:a16="http://schemas.microsoft.com/office/drawing/2014/main" id="{D7925031-CAF3-B010-0DEE-F60AD4CCBDA6}"/>
              </a:ext>
            </a:extLst>
          </p:cNvPr>
          <p:cNvSpPr/>
          <p:nvPr/>
        </p:nvSpPr>
        <p:spPr>
          <a:xfrm>
            <a:off x="35354" y="4152900"/>
            <a:ext cx="898096" cy="721742"/>
          </a:xfrm>
          <a:custGeom>
            <a:avLst/>
            <a:gdLst/>
            <a:ahLst/>
            <a:cxnLst/>
            <a:rect l="l" t="t" r="r" b="b"/>
            <a:pathLst>
              <a:path w="898096" h="721742">
                <a:moveTo>
                  <a:pt x="0" y="0"/>
                </a:moveTo>
                <a:lnTo>
                  <a:pt x="898096" y="0"/>
                </a:lnTo>
                <a:lnTo>
                  <a:pt x="898096" y="721743"/>
                </a:lnTo>
                <a:lnTo>
                  <a:pt x="0" y="7217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4146020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8A7023-BB25-A835-159A-39D5E9C854B6}"/>
              </a:ext>
            </a:extLst>
          </p:cNvPr>
          <p:cNvSpPr txBox="1"/>
          <p:nvPr/>
        </p:nvSpPr>
        <p:spPr>
          <a:xfrm>
            <a:off x="964624" y="247279"/>
            <a:ext cx="16866176" cy="1824923"/>
          </a:xfrm>
          <a:prstGeom prst="rect">
            <a:avLst/>
          </a:prstGeom>
          <a:noFill/>
        </p:spPr>
        <p:txBody>
          <a:bodyPr wrap="square" rtlCol="0">
            <a:spAutoFit/>
          </a:bodyPr>
          <a:lstStyle/>
          <a:p>
            <a:pPr algn="just">
              <a:lnSpc>
                <a:spcPct val="150000"/>
              </a:lnSpc>
            </a:pPr>
            <a:r>
              <a:rPr lang="en-US" sz="4000" b="1">
                <a:solidFill>
                  <a:schemeClr val="accent6">
                    <a:lumMod val="50000"/>
                  </a:schemeClr>
                </a:solidFill>
                <a:latin typeface="Arial" panose="020B0604020202020204" pitchFamily="34" charset="0"/>
                <a:cs typeface="Arial" panose="020B0604020202020204" pitchFamily="34" charset="0"/>
              </a:rPr>
              <a:t>1. </a:t>
            </a:r>
            <a:r>
              <a:rPr lang="vi-VN" sz="4000" b="1">
                <a:solidFill>
                  <a:schemeClr val="accent6">
                    <a:lumMod val="50000"/>
                  </a:schemeClr>
                </a:solidFill>
                <a:latin typeface="Arial" panose="020B0604020202020204" pitchFamily="34" charset="0"/>
                <a:cs typeface="Arial" panose="020B0604020202020204" pitchFamily="34" charset="0"/>
              </a:rPr>
              <a:t>Thảo luận về một số cơ sở xác định phẩm chất, năng lực, hứng thú, sở trường của em liên quan đến ngành, nghề lựa chọn</a:t>
            </a:r>
            <a:endParaRPr lang="en-US" sz="4000" b="1">
              <a:solidFill>
                <a:schemeClr val="accent6">
                  <a:lumMod val="50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9F581D2-DD9D-81DD-7D6B-204D58E2FD6B}"/>
              </a:ext>
            </a:extLst>
          </p:cNvPr>
          <p:cNvSpPr txBox="1"/>
          <p:nvPr/>
        </p:nvSpPr>
        <p:spPr>
          <a:xfrm>
            <a:off x="2083376" y="2351418"/>
            <a:ext cx="15468600" cy="1664879"/>
          </a:xfrm>
          <a:prstGeom prst="rect">
            <a:avLst/>
          </a:prstGeom>
          <a:noFill/>
        </p:spPr>
        <p:txBody>
          <a:bodyPr wrap="square">
            <a:spAutoFit/>
          </a:bodyPr>
          <a:lstStyle/>
          <a:p>
            <a:pPr algn="just">
              <a:lnSpc>
                <a:spcPct val="150000"/>
              </a:lnSpc>
            </a:pPr>
            <a:r>
              <a:rPr lang="vi-VN" sz="3600"/>
              <a:t>Thảo luận về một số cơ sở xác định phẩm chất, năng lực, hứng thú, sở trường của em liên quan đến ngành, nghề lựa chọn.</a:t>
            </a:r>
            <a:endParaRPr lang="en-US" sz="3600"/>
          </a:p>
        </p:txBody>
      </p:sp>
    </p:spTree>
    <p:extLst>
      <p:ext uri="{BB962C8B-B14F-4D97-AF65-F5344CB8AC3E}">
        <p14:creationId xmlns:p14="http://schemas.microsoft.com/office/powerpoint/2010/main" val="973551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279682E-4A41-4CEF-630F-F1FF15749DAA}"/>
              </a:ext>
            </a:extLst>
          </p:cNvPr>
          <p:cNvSpPr txBox="1"/>
          <p:nvPr/>
        </p:nvSpPr>
        <p:spPr>
          <a:xfrm>
            <a:off x="0" y="342900"/>
            <a:ext cx="18288000" cy="916276"/>
          </a:xfrm>
          <a:prstGeom prst="rect">
            <a:avLst/>
          </a:prstGeom>
          <a:noFill/>
        </p:spPr>
        <p:txBody>
          <a:bodyPr wrap="square" rtlCol="0">
            <a:spAutoFit/>
          </a:bodyPr>
          <a:lstStyle/>
          <a:p>
            <a:pPr algn="ctr">
              <a:lnSpc>
                <a:spcPct val="150000"/>
              </a:lnSpc>
            </a:pPr>
            <a:r>
              <a:rPr lang="vi-VN" sz="4000" b="1">
                <a:solidFill>
                  <a:schemeClr val="accent5">
                    <a:lumMod val="50000"/>
                  </a:schemeClr>
                </a:solidFill>
              </a:rPr>
              <a:t>MỘT SỐ CƠ SỞ XÁC ĐỊNH PHẨM CHẤT, NĂNG LỰC, HỨNG THÚ</a:t>
            </a:r>
            <a:endParaRPr lang="en-US" sz="4000" b="1">
              <a:solidFill>
                <a:schemeClr val="accent5">
                  <a:lumMod val="50000"/>
                </a:schemeClr>
              </a:solidFill>
            </a:endParaRPr>
          </a:p>
        </p:txBody>
      </p:sp>
      <p:grpSp>
        <p:nvGrpSpPr>
          <p:cNvPr id="18" name="Group 17">
            <a:extLst>
              <a:ext uri="{FF2B5EF4-FFF2-40B4-BE49-F238E27FC236}">
                <a16:creationId xmlns:a16="http://schemas.microsoft.com/office/drawing/2014/main" id="{857FB947-00AF-560F-9F94-3FD75C4AD537}"/>
              </a:ext>
            </a:extLst>
          </p:cNvPr>
          <p:cNvGrpSpPr/>
          <p:nvPr/>
        </p:nvGrpSpPr>
        <p:grpSpPr>
          <a:xfrm>
            <a:off x="381000" y="2171700"/>
            <a:ext cx="4191000" cy="6172200"/>
            <a:chOff x="762000" y="2247900"/>
            <a:chExt cx="4191000" cy="6172200"/>
          </a:xfrm>
        </p:grpSpPr>
        <p:sp>
          <p:nvSpPr>
            <p:cNvPr id="15" name="Rectangle: Rounded Corners 14">
              <a:extLst>
                <a:ext uri="{FF2B5EF4-FFF2-40B4-BE49-F238E27FC236}">
                  <a16:creationId xmlns:a16="http://schemas.microsoft.com/office/drawing/2014/main" id="{4B51B6F2-9D7B-B599-E128-72E8EB0E2B1F}"/>
                </a:ext>
              </a:extLst>
            </p:cNvPr>
            <p:cNvSpPr/>
            <p:nvPr/>
          </p:nvSpPr>
          <p:spPr>
            <a:xfrm>
              <a:off x="762000" y="2247900"/>
              <a:ext cx="4191000" cy="6172200"/>
            </a:xfrm>
            <a:prstGeom prst="roundRect">
              <a:avLst>
                <a:gd name="adj" fmla="val 9597"/>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EF55F30-BA30-FCFE-C419-E0B1753D3C77}"/>
                </a:ext>
              </a:extLst>
            </p:cNvPr>
            <p:cNvSpPr txBox="1"/>
            <p:nvPr/>
          </p:nvSpPr>
          <p:spPr>
            <a:xfrm>
              <a:off x="990600" y="2705100"/>
              <a:ext cx="3733800" cy="3313664"/>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Kết quả học tập và khả năng tham gia các hoạt động.</a:t>
              </a:r>
            </a:p>
          </p:txBody>
        </p:sp>
      </p:grpSp>
      <p:grpSp>
        <p:nvGrpSpPr>
          <p:cNvPr id="22" name="Group 21">
            <a:extLst>
              <a:ext uri="{FF2B5EF4-FFF2-40B4-BE49-F238E27FC236}">
                <a16:creationId xmlns:a16="http://schemas.microsoft.com/office/drawing/2014/main" id="{9E9FB827-21F5-3218-40C9-E9A04699EA54}"/>
              </a:ext>
            </a:extLst>
          </p:cNvPr>
          <p:cNvGrpSpPr/>
          <p:nvPr/>
        </p:nvGrpSpPr>
        <p:grpSpPr>
          <a:xfrm>
            <a:off x="4800598" y="2171700"/>
            <a:ext cx="4191000" cy="6172200"/>
            <a:chOff x="762000" y="2247900"/>
            <a:chExt cx="4191000" cy="6172200"/>
          </a:xfrm>
        </p:grpSpPr>
        <p:sp>
          <p:nvSpPr>
            <p:cNvPr id="23" name="Rectangle: Rounded Corners 22">
              <a:extLst>
                <a:ext uri="{FF2B5EF4-FFF2-40B4-BE49-F238E27FC236}">
                  <a16:creationId xmlns:a16="http://schemas.microsoft.com/office/drawing/2014/main" id="{0DAD2633-F169-7867-4C01-1F843C1C6D1B}"/>
                </a:ext>
              </a:extLst>
            </p:cNvPr>
            <p:cNvSpPr/>
            <p:nvPr/>
          </p:nvSpPr>
          <p:spPr>
            <a:xfrm>
              <a:off x="762000" y="2247900"/>
              <a:ext cx="4191000" cy="6172200"/>
            </a:xfrm>
            <a:prstGeom prst="roundRect">
              <a:avLst>
                <a:gd name="adj" fmla="val 9597"/>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A29DC55-520D-C431-ECA7-89C7216BC73C}"/>
                </a:ext>
              </a:extLst>
            </p:cNvPr>
            <p:cNvSpPr txBox="1"/>
            <p:nvPr/>
          </p:nvSpPr>
          <p:spPr>
            <a:xfrm>
              <a:off x="990600" y="2705100"/>
              <a:ext cx="3733800" cy="4144661"/>
            </a:xfrm>
            <a:prstGeom prst="rect">
              <a:avLst/>
            </a:prstGeom>
            <a:noFill/>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Đánh giá, nhận xét của chuyên gia, thầy cô, bạn bè và người thân.</a:t>
              </a:r>
              <a:endParaRPr lang="en-US" sz="3600">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51601238-E3E3-CF9D-D929-66C2392D384D}"/>
              </a:ext>
            </a:extLst>
          </p:cNvPr>
          <p:cNvGrpSpPr/>
          <p:nvPr/>
        </p:nvGrpSpPr>
        <p:grpSpPr>
          <a:xfrm>
            <a:off x="9220200" y="2171700"/>
            <a:ext cx="4191000" cy="6172200"/>
            <a:chOff x="762000" y="2247900"/>
            <a:chExt cx="4191000" cy="6172200"/>
          </a:xfrm>
        </p:grpSpPr>
        <p:sp>
          <p:nvSpPr>
            <p:cNvPr id="26" name="Rectangle: Rounded Corners 25">
              <a:extLst>
                <a:ext uri="{FF2B5EF4-FFF2-40B4-BE49-F238E27FC236}">
                  <a16:creationId xmlns:a16="http://schemas.microsoft.com/office/drawing/2014/main" id="{987B2156-6218-3079-FF21-515DD5A83BF7}"/>
                </a:ext>
              </a:extLst>
            </p:cNvPr>
            <p:cNvSpPr/>
            <p:nvPr/>
          </p:nvSpPr>
          <p:spPr>
            <a:xfrm>
              <a:off x="762000" y="2247900"/>
              <a:ext cx="4191000" cy="6172200"/>
            </a:xfrm>
            <a:prstGeom prst="roundRect">
              <a:avLst>
                <a:gd name="adj" fmla="val 9597"/>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24B02AF-1C5E-DA2E-0828-D74D028B5D95}"/>
                </a:ext>
              </a:extLst>
            </p:cNvPr>
            <p:cNvSpPr txBox="1"/>
            <p:nvPr/>
          </p:nvSpPr>
          <p:spPr>
            <a:xfrm>
              <a:off x="990600" y="2705100"/>
              <a:ext cx="3733800" cy="3313664"/>
            </a:xfrm>
            <a:prstGeom prst="rect">
              <a:avLst/>
            </a:prstGeom>
            <a:noFill/>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Kết quả đánh giá bằng trắc nghiệm định hướng nghề nghiệp. </a:t>
              </a:r>
              <a:endParaRPr lang="en-US" sz="360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4D32B49A-809D-5DBD-FC44-536FCCC2E17A}"/>
              </a:ext>
            </a:extLst>
          </p:cNvPr>
          <p:cNvGrpSpPr/>
          <p:nvPr/>
        </p:nvGrpSpPr>
        <p:grpSpPr>
          <a:xfrm>
            <a:off x="13696950" y="2171700"/>
            <a:ext cx="4191000" cy="6172200"/>
            <a:chOff x="762000" y="2247900"/>
            <a:chExt cx="4191000" cy="6172200"/>
          </a:xfrm>
        </p:grpSpPr>
        <p:sp>
          <p:nvSpPr>
            <p:cNvPr id="29" name="Rectangle: Rounded Corners 28">
              <a:extLst>
                <a:ext uri="{FF2B5EF4-FFF2-40B4-BE49-F238E27FC236}">
                  <a16:creationId xmlns:a16="http://schemas.microsoft.com/office/drawing/2014/main" id="{02915E9D-1434-FFBC-8CD6-58509874F3AD}"/>
                </a:ext>
              </a:extLst>
            </p:cNvPr>
            <p:cNvSpPr/>
            <p:nvPr/>
          </p:nvSpPr>
          <p:spPr>
            <a:xfrm>
              <a:off x="762000" y="2247900"/>
              <a:ext cx="4191000" cy="6172200"/>
            </a:xfrm>
            <a:prstGeom prst="roundRect">
              <a:avLst>
                <a:gd name="adj" fmla="val 9597"/>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95D4FBF-A931-0B65-C588-9DBA78689223}"/>
                </a:ext>
              </a:extLst>
            </p:cNvPr>
            <p:cNvSpPr txBox="1"/>
            <p:nvPr/>
          </p:nvSpPr>
          <p:spPr>
            <a:xfrm>
              <a:off x="990600" y="2705100"/>
              <a:ext cx="3733800" cy="3313664"/>
            </a:xfrm>
            <a:prstGeom prst="rect">
              <a:avLst/>
            </a:prstGeom>
            <a:noFill/>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Kết quả các bài kiểm tra phân tích sở trường, tính cách,…</a:t>
              </a:r>
              <a:endParaRPr lang="en-US" sz="36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90215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par>
                                <p:cTn id="12" presetID="22" presetClass="entr" presetSubtype="1"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par>
                                <p:cTn id="15" presetID="22" presetClass="entr" presetSubtype="1"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par>
                                <p:cTn id="18" presetID="22" presetClass="entr" presetSubtype="1"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98B4F7-1751-14EE-07FC-FA8B8D918227}"/>
              </a:ext>
            </a:extLst>
          </p:cNvPr>
          <p:cNvSpPr txBox="1"/>
          <p:nvPr/>
        </p:nvSpPr>
        <p:spPr>
          <a:xfrm>
            <a:off x="964624" y="247279"/>
            <a:ext cx="16866176" cy="1824923"/>
          </a:xfrm>
          <a:prstGeom prst="rect">
            <a:avLst/>
          </a:prstGeom>
          <a:noFill/>
        </p:spPr>
        <p:txBody>
          <a:bodyPr wrap="square" rtlCol="0">
            <a:spAutoFit/>
          </a:bodyPr>
          <a:lstStyle/>
          <a:p>
            <a:pPr algn="just">
              <a:lnSpc>
                <a:spcPct val="150000"/>
              </a:lnSpc>
            </a:pPr>
            <a:r>
              <a:rPr lang="en-US" sz="4000" b="1">
                <a:solidFill>
                  <a:schemeClr val="accent6">
                    <a:lumMod val="50000"/>
                  </a:schemeClr>
                </a:solidFill>
                <a:latin typeface="Arial" panose="020B0604020202020204" pitchFamily="34" charset="0"/>
                <a:cs typeface="Arial" panose="020B0604020202020204" pitchFamily="34" charset="0"/>
              </a:rPr>
              <a:t>2. </a:t>
            </a:r>
            <a:r>
              <a:rPr lang="vi-VN" sz="4000" b="1">
                <a:solidFill>
                  <a:schemeClr val="accent6">
                    <a:lumMod val="50000"/>
                  </a:schemeClr>
                </a:solidFill>
                <a:latin typeface="Arial" panose="020B0604020202020204" pitchFamily="34" charset="0"/>
                <a:cs typeface="Arial" panose="020B0604020202020204" pitchFamily="34" charset="0"/>
              </a:rPr>
              <a:t>Xác định phẩm chất, năng lực, hứng thú, sở trường phù hợp với ngành, nghề lựa chọn</a:t>
            </a:r>
            <a:endParaRPr lang="en-US" sz="4000" b="1">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B9A4C7A5-A28D-A686-1D2A-840F7AA2E185}"/>
              </a:ext>
            </a:extLst>
          </p:cNvPr>
          <p:cNvGraphicFramePr>
            <a:graphicFrameLocks noGrp="1"/>
          </p:cNvGraphicFramePr>
          <p:nvPr>
            <p:extLst>
              <p:ext uri="{D42A27DB-BD31-4B8C-83A1-F6EECF244321}">
                <p14:modId xmlns:p14="http://schemas.microsoft.com/office/powerpoint/2010/main" val="1698315985"/>
              </p:ext>
            </p:extLst>
          </p:nvPr>
        </p:nvGraphicFramePr>
        <p:xfrm>
          <a:off x="476250" y="4152900"/>
          <a:ext cx="17335500" cy="5745944"/>
        </p:xfrm>
        <a:graphic>
          <a:graphicData uri="http://schemas.openxmlformats.org/drawingml/2006/table">
            <a:tbl>
              <a:tblPr bandRow="1"/>
              <a:tblGrid>
                <a:gridCol w="7448550">
                  <a:extLst>
                    <a:ext uri="{9D8B030D-6E8A-4147-A177-3AD203B41FA5}">
                      <a16:colId xmlns:a16="http://schemas.microsoft.com/office/drawing/2014/main" val="1772856957"/>
                    </a:ext>
                  </a:extLst>
                </a:gridCol>
                <a:gridCol w="9886950">
                  <a:extLst>
                    <a:ext uri="{9D8B030D-6E8A-4147-A177-3AD203B41FA5}">
                      <a16:colId xmlns:a16="http://schemas.microsoft.com/office/drawing/2014/main" val="3316479793"/>
                    </a:ext>
                  </a:extLst>
                </a:gridCol>
              </a:tblGrid>
              <a:tr h="878539">
                <a:tc>
                  <a:txBody>
                    <a:bodyPr/>
                    <a:lstStyle/>
                    <a:p>
                      <a:pPr marL="0" marR="0" algn="just">
                        <a:lnSpc>
                          <a:spcPct val="150000"/>
                        </a:lnSpc>
                        <a:spcBef>
                          <a:spcPts val="600"/>
                        </a:spcBef>
                        <a:spcAft>
                          <a:spcPts val="100"/>
                        </a:spcAft>
                      </a:pPr>
                      <a:r>
                        <a:rPr lang="fr-FR" sz="3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 chất</a:t>
                      </a:r>
                      <a:endParaRPr lang="en-US" sz="3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600"/>
                        </a:spcBef>
                        <a:spcAft>
                          <a:spcPts val="100"/>
                        </a:spcAft>
                      </a:pPr>
                      <a:r>
                        <a:rPr lang="fr-FR"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8378217"/>
                  </a:ext>
                </a:extLst>
              </a:tr>
              <a:tr h="941891">
                <a:tc>
                  <a:txBody>
                    <a:bodyPr/>
                    <a:lstStyle/>
                    <a:p>
                      <a:pPr marL="0" marR="0" algn="just">
                        <a:lnSpc>
                          <a:spcPct val="150000"/>
                        </a:lnSpc>
                        <a:spcBef>
                          <a:spcPts val="600"/>
                        </a:spcBef>
                        <a:spcAft>
                          <a:spcPts val="100"/>
                        </a:spcAft>
                      </a:pPr>
                      <a:r>
                        <a:rPr lang="fr-FR" sz="3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 lực</a:t>
                      </a:r>
                      <a:endParaRPr lang="en-US" sz="3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600"/>
                        </a:spcBef>
                        <a:spcAft>
                          <a:spcPts val="100"/>
                        </a:spcAft>
                      </a:pPr>
                      <a:r>
                        <a:rPr lang="fr-FR"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65474180"/>
                  </a:ext>
                </a:extLst>
              </a:tr>
              <a:tr h="941891">
                <a:tc>
                  <a:txBody>
                    <a:bodyPr/>
                    <a:lstStyle/>
                    <a:p>
                      <a:pPr marL="0" marR="0" algn="just">
                        <a:lnSpc>
                          <a:spcPct val="150000"/>
                        </a:lnSpc>
                        <a:spcBef>
                          <a:spcPts val="600"/>
                        </a:spcBef>
                        <a:spcAft>
                          <a:spcPts val="100"/>
                        </a:spcAft>
                      </a:pPr>
                      <a:r>
                        <a:rPr lang="fr-FR" sz="3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Hứng thú</a:t>
                      </a:r>
                      <a:endParaRPr lang="en-US" sz="3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600"/>
                        </a:spcBef>
                        <a:spcAft>
                          <a:spcPts val="100"/>
                        </a:spcAft>
                      </a:pPr>
                      <a:r>
                        <a:rPr lang="fr-FR"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42097443"/>
                  </a:ext>
                </a:extLst>
              </a:tr>
              <a:tr h="905417">
                <a:tc>
                  <a:txBody>
                    <a:bodyPr/>
                    <a:lstStyle/>
                    <a:p>
                      <a:pPr marL="0" marR="0" algn="just">
                        <a:lnSpc>
                          <a:spcPct val="150000"/>
                        </a:lnSpc>
                        <a:spcBef>
                          <a:spcPts val="600"/>
                        </a:spcBef>
                        <a:spcAft>
                          <a:spcPts val="100"/>
                        </a:spcAft>
                      </a:pPr>
                      <a:r>
                        <a:rPr lang="fr-FR" sz="3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Sở trường</a:t>
                      </a:r>
                      <a:endParaRPr lang="en-US" sz="3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600"/>
                        </a:spcBef>
                        <a:spcAft>
                          <a:spcPts val="100"/>
                        </a:spcAft>
                      </a:pPr>
                      <a:r>
                        <a:rPr lang="fr-FR"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80629273"/>
                  </a:ext>
                </a:extLst>
              </a:tr>
              <a:tr h="1094130">
                <a:tc>
                  <a:txBody>
                    <a:bodyPr/>
                    <a:lstStyle/>
                    <a:p>
                      <a:pPr marL="0" marR="0" algn="just">
                        <a:lnSpc>
                          <a:spcPct val="150000"/>
                        </a:lnSpc>
                        <a:spcBef>
                          <a:spcPts val="600"/>
                        </a:spcBef>
                        <a:spcAft>
                          <a:spcPts val="100"/>
                        </a:spcAft>
                      </a:pPr>
                      <a:r>
                        <a:rPr lang="fr-FR" sz="3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Ý kiến nhận xét của thầy cô</a:t>
                      </a:r>
                      <a:endParaRPr lang="en-US" sz="3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600"/>
                        </a:spcBef>
                        <a:spcAft>
                          <a:spcPts val="100"/>
                        </a:spcAft>
                      </a:pPr>
                      <a:r>
                        <a:rPr lang="fr-FR"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92780632"/>
                  </a:ext>
                </a:extLst>
              </a:tr>
              <a:tr h="984076">
                <a:tc>
                  <a:txBody>
                    <a:bodyPr/>
                    <a:lstStyle/>
                    <a:p>
                      <a:pPr marL="0" marR="0" algn="just">
                        <a:lnSpc>
                          <a:spcPct val="150000"/>
                        </a:lnSpc>
                        <a:spcBef>
                          <a:spcPts val="600"/>
                        </a:spcBef>
                        <a:spcAft>
                          <a:spcPts val="100"/>
                        </a:spcAft>
                      </a:pPr>
                      <a:r>
                        <a:rPr lang="fr-FR" sz="33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 quả trắc nghiệm nghề nghiệp</a:t>
                      </a:r>
                      <a:endParaRPr lang="en-US" sz="33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50000"/>
                        </a:lnSpc>
                        <a:spcBef>
                          <a:spcPts val="600"/>
                        </a:spcBef>
                        <a:spcAft>
                          <a:spcPts val="100"/>
                        </a:spcAft>
                      </a:pPr>
                      <a:r>
                        <a:rPr lang="fr-FR" sz="33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3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9367809"/>
                  </a:ext>
                </a:extLst>
              </a:tr>
            </a:tbl>
          </a:graphicData>
        </a:graphic>
      </p:graphicFrame>
      <p:sp>
        <p:nvSpPr>
          <p:cNvPr id="8" name="TextBox 7">
            <a:extLst>
              <a:ext uri="{FF2B5EF4-FFF2-40B4-BE49-F238E27FC236}">
                <a16:creationId xmlns:a16="http://schemas.microsoft.com/office/drawing/2014/main" id="{F5106F0D-23F8-EB66-53F6-D3FDFB958F19}"/>
              </a:ext>
            </a:extLst>
          </p:cNvPr>
          <p:cNvSpPr txBox="1"/>
          <p:nvPr/>
        </p:nvSpPr>
        <p:spPr>
          <a:xfrm>
            <a:off x="1781175" y="2183221"/>
            <a:ext cx="16059150" cy="1664879"/>
          </a:xfrm>
          <a:prstGeom prst="rect">
            <a:avLst/>
          </a:prstGeom>
          <a:noFill/>
        </p:spPr>
        <p:txBody>
          <a:bodyPr wrap="square">
            <a:spAutoFit/>
          </a:bodyPr>
          <a:lstStyle/>
          <a:p>
            <a:pPr algn="just">
              <a:lnSpc>
                <a:spcPct val="150000"/>
              </a:lnSpc>
            </a:pPr>
            <a:r>
              <a:rPr lang="vi-VN" sz="3600"/>
              <a:t>Chia sẻ trong nhóm về nghề mong muốn và lập bảng xác định phẩm chất, năng lực, hứng thú, sở trường phù hợp với ngành, nghề lựa chọn.</a:t>
            </a:r>
            <a:endParaRPr lang="en-US" sz="3600"/>
          </a:p>
        </p:txBody>
      </p:sp>
    </p:spTree>
    <p:extLst>
      <p:ext uri="{BB962C8B-B14F-4D97-AF65-F5344CB8AC3E}">
        <p14:creationId xmlns:p14="http://schemas.microsoft.com/office/powerpoint/2010/main" val="1105900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B85199-9C26-8F14-9507-BED6F2F6FD30}"/>
              </a:ext>
            </a:extLst>
          </p:cNvPr>
          <p:cNvSpPr txBox="1"/>
          <p:nvPr/>
        </p:nvSpPr>
        <p:spPr>
          <a:xfrm>
            <a:off x="2057400" y="473214"/>
            <a:ext cx="15392400" cy="707886"/>
          </a:xfrm>
          <a:prstGeom prst="rect">
            <a:avLst/>
          </a:prstGeom>
          <a:noFill/>
        </p:spPr>
        <p:txBody>
          <a:bodyPr wrap="square" rtlCol="0">
            <a:spAutoFit/>
          </a:bodyPr>
          <a:lstStyle/>
          <a:p>
            <a:pPr algn="ctr"/>
            <a:r>
              <a:rPr lang="en-US" sz="4000" b="1">
                <a:solidFill>
                  <a:srgbClr val="0070C0"/>
                </a:solidFill>
                <a:latin typeface="Arial" panose="020B0604020202020204" pitchFamily="34" charset="0"/>
                <a:cs typeface="Arial" panose="020B0604020202020204" pitchFamily="34" charset="0"/>
              </a:rPr>
              <a:t>Cách xác định phẩm chất, năng lực phù hợp với ngành nghề </a:t>
            </a:r>
          </a:p>
        </p:txBody>
      </p:sp>
      <p:sp>
        <p:nvSpPr>
          <p:cNvPr id="8" name="TextBox 7">
            <a:extLst>
              <a:ext uri="{FF2B5EF4-FFF2-40B4-BE49-F238E27FC236}">
                <a16:creationId xmlns:a16="http://schemas.microsoft.com/office/drawing/2014/main" id="{83D9E475-7A0C-C216-829B-0FD75ED69A2A}"/>
              </a:ext>
            </a:extLst>
          </p:cNvPr>
          <p:cNvSpPr txBox="1"/>
          <p:nvPr/>
        </p:nvSpPr>
        <p:spPr>
          <a:xfrm>
            <a:off x="990600" y="1686236"/>
            <a:ext cx="16230600" cy="4144661"/>
          </a:xfrm>
          <a:prstGeom prst="rect">
            <a:avLst/>
          </a:prstGeom>
          <a:solidFill>
            <a:schemeClr val="bg1"/>
          </a:solidFill>
        </p:spPr>
        <p:txBody>
          <a:bodyPr wrap="square">
            <a:spAutoFit/>
          </a:bodyPr>
          <a:lstStyle/>
          <a:p>
            <a:pPr marL="571500" indent="-571500" algn="just">
              <a:lnSpc>
                <a:spcPct val="150000"/>
              </a:lnSpc>
              <a:buFont typeface="Arial" panose="020B0604020202020204" pitchFamily="34" charset="0"/>
              <a:buChar char="•"/>
            </a:pPr>
            <a:r>
              <a:rPr lang="vi-VN" sz="3600" dirty="0"/>
              <a:t>Gọi tên các phẩm chất, năng lực, hứng thú, sở trường của bản thân.</a:t>
            </a:r>
          </a:p>
          <a:p>
            <a:pPr marL="571500" indent="-571500" algn="just">
              <a:lnSpc>
                <a:spcPct val="150000"/>
              </a:lnSpc>
              <a:buFont typeface="Arial" panose="020B0604020202020204" pitchFamily="34" charset="0"/>
              <a:buChar char="•"/>
            </a:pPr>
            <a:r>
              <a:rPr lang="vi-VN" sz="3600" dirty="0"/>
              <a:t>So sánh ý kiến nhận xét từ thầy cô, chuyên gia,…với kết quả đánh giá từ trắc nghiệm định hướng nghề nghiệp.</a:t>
            </a:r>
          </a:p>
          <a:p>
            <a:pPr marL="571500" indent="-571500" algn="just">
              <a:lnSpc>
                <a:spcPct val="150000"/>
              </a:lnSpc>
              <a:buFont typeface="Arial" panose="020B0604020202020204" pitchFamily="34" charset="0"/>
              <a:buChar char="•"/>
            </a:pPr>
            <a:r>
              <a:rPr lang="vi-VN" sz="3600" dirty="0"/>
              <a:t>Nhận định về sự phù hợp hay chưa phù hợp của phẩm chất, năng lực, sở trường và hứng thú với nghề lựa chọn của bản thân.</a:t>
            </a:r>
          </a:p>
        </p:txBody>
      </p:sp>
    </p:spTree>
    <p:extLst>
      <p:ext uri="{BB962C8B-B14F-4D97-AF65-F5344CB8AC3E}">
        <p14:creationId xmlns:p14="http://schemas.microsoft.com/office/powerpoint/2010/main" val="2926455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B5F05F-A94B-5229-581C-690B1765A07F}"/>
              </a:ext>
            </a:extLst>
          </p:cNvPr>
          <p:cNvSpPr txBox="1"/>
          <p:nvPr/>
        </p:nvSpPr>
        <p:spPr>
          <a:xfrm>
            <a:off x="381000" y="266700"/>
            <a:ext cx="17373600" cy="881395"/>
          </a:xfrm>
          <a:prstGeom prst="rect">
            <a:avLst/>
          </a:prstGeom>
          <a:noFill/>
        </p:spPr>
        <p:txBody>
          <a:bodyPr wrap="square">
            <a:spAutoFit/>
          </a:bodyPr>
          <a:lstStyle/>
          <a:p>
            <a:pPr algn="just">
              <a:lnSpc>
                <a:spcPct val="150000"/>
              </a:lnSpc>
            </a:pPr>
            <a:r>
              <a:rPr lang="en-US" sz="3900" i="1" dirty="0">
                <a:solidFill>
                  <a:schemeClr val="accent6">
                    <a:lumMod val="50000"/>
                  </a:schemeClr>
                </a:solidFill>
                <a:latin typeface="Arial" panose="020B0604020202020204" pitchFamily="34" charset="0"/>
                <a:cs typeface="Arial" panose="020B0604020202020204" pitchFamily="34" charset="0"/>
              </a:rPr>
              <a:t> </a:t>
            </a:r>
            <a:r>
              <a:rPr lang="en-US" sz="3900" i="1" dirty="0" err="1">
                <a:solidFill>
                  <a:schemeClr val="accent6">
                    <a:lumMod val="50000"/>
                  </a:schemeClr>
                </a:solidFill>
                <a:latin typeface="Arial" panose="020B0604020202020204" pitchFamily="34" charset="0"/>
                <a:cs typeface="Arial" panose="020B0604020202020204" pitchFamily="34" charset="0"/>
              </a:rPr>
              <a:t>Bạn</a:t>
            </a:r>
            <a:r>
              <a:rPr lang="en-US" sz="3900" i="1" dirty="0">
                <a:solidFill>
                  <a:schemeClr val="accent6">
                    <a:lumMod val="50000"/>
                  </a:schemeClr>
                </a:solidFill>
                <a:latin typeface="Arial" panose="020B0604020202020204" pitchFamily="34" charset="0"/>
                <a:cs typeface="Arial" panose="020B0604020202020204" pitchFamily="34" charset="0"/>
              </a:rPr>
              <a:t> A </a:t>
            </a:r>
            <a:r>
              <a:rPr lang="en-US" sz="3900" i="1" dirty="0" err="1">
                <a:solidFill>
                  <a:schemeClr val="accent6">
                    <a:lumMod val="50000"/>
                  </a:schemeClr>
                </a:solidFill>
                <a:latin typeface="Arial" panose="020B0604020202020204" pitchFamily="34" charset="0"/>
                <a:cs typeface="Arial" panose="020B0604020202020204" pitchFamily="34" charset="0"/>
              </a:rPr>
              <a:t>mong</a:t>
            </a:r>
            <a:r>
              <a:rPr lang="en-US" sz="3900" i="1" dirty="0">
                <a:solidFill>
                  <a:schemeClr val="accent6">
                    <a:lumMod val="50000"/>
                  </a:schemeClr>
                </a:solidFill>
                <a:latin typeface="Arial" panose="020B0604020202020204" pitchFamily="34" charset="0"/>
                <a:cs typeface="Arial" panose="020B0604020202020204" pitchFamily="34" charset="0"/>
              </a:rPr>
              <a:t> </a:t>
            </a:r>
            <a:r>
              <a:rPr lang="en-US" sz="3900" i="1" dirty="0" err="1">
                <a:solidFill>
                  <a:schemeClr val="accent6">
                    <a:lumMod val="50000"/>
                  </a:schemeClr>
                </a:solidFill>
                <a:latin typeface="Arial" panose="020B0604020202020204" pitchFamily="34" charset="0"/>
                <a:cs typeface="Arial" panose="020B0604020202020204" pitchFamily="34" charset="0"/>
              </a:rPr>
              <a:t>muốn</a:t>
            </a:r>
            <a:r>
              <a:rPr lang="en-US" sz="3900" i="1" dirty="0">
                <a:solidFill>
                  <a:schemeClr val="accent6">
                    <a:lumMod val="50000"/>
                  </a:schemeClr>
                </a:solidFill>
                <a:latin typeface="Arial" panose="020B0604020202020204" pitchFamily="34" charset="0"/>
                <a:cs typeface="Arial" panose="020B0604020202020204" pitchFamily="34" charset="0"/>
              </a:rPr>
              <a:t> </a:t>
            </a:r>
            <a:r>
              <a:rPr lang="en-US" sz="3900" i="1" dirty="0" err="1">
                <a:solidFill>
                  <a:schemeClr val="accent6">
                    <a:lumMod val="50000"/>
                  </a:schemeClr>
                </a:solidFill>
                <a:latin typeface="Arial" panose="020B0604020202020204" pitchFamily="34" charset="0"/>
                <a:cs typeface="Arial" panose="020B0604020202020204" pitchFamily="34" charset="0"/>
              </a:rPr>
              <a:t>trở</a:t>
            </a:r>
            <a:r>
              <a:rPr lang="en-US" sz="3900" i="1" dirty="0">
                <a:solidFill>
                  <a:schemeClr val="accent6">
                    <a:lumMod val="50000"/>
                  </a:schemeClr>
                </a:solidFill>
                <a:latin typeface="Arial" panose="020B0604020202020204" pitchFamily="34" charset="0"/>
                <a:cs typeface="Arial" panose="020B0604020202020204" pitchFamily="34" charset="0"/>
              </a:rPr>
              <a:t> </a:t>
            </a:r>
            <a:r>
              <a:rPr lang="en-US" sz="3900" i="1" dirty="0" err="1">
                <a:solidFill>
                  <a:schemeClr val="accent6">
                    <a:lumMod val="50000"/>
                  </a:schemeClr>
                </a:solidFill>
                <a:latin typeface="Arial" panose="020B0604020202020204" pitchFamily="34" charset="0"/>
                <a:cs typeface="Arial" panose="020B0604020202020204" pitchFamily="34" charset="0"/>
              </a:rPr>
              <a:t>thành</a:t>
            </a:r>
            <a:r>
              <a:rPr lang="en-US" sz="3900" i="1" dirty="0">
                <a:solidFill>
                  <a:schemeClr val="accent6">
                    <a:lumMod val="50000"/>
                  </a:schemeClr>
                </a:solidFill>
                <a:latin typeface="Arial" panose="020B0604020202020204" pitchFamily="34" charset="0"/>
                <a:cs typeface="Arial" panose="020B0604020202020204" pitchFamily="34" charset="0"/>
              </a:rPr>
              <a:t> </a:t>
            </a:r>
            <a:r>
              <a:rPr lang="en-US" sz="3900" i="1" dirty="0" err="1">
                <a:solidFill>
                  <a:schemeClr val="accent6">
                    <a:lumMod val="50000"/>
                  </a:schemeClr>
                </a:solidFill>
                <a:latin typeface="Arial" panose="020B0604020202020204" pitchFamily="34" charset="0"/>
                <a:cs typeface="Arial" panose="020B0604020202020204" pitchFamily="34" charset="0"/>
              </a:rPr>
              <a:t>nhà</a:t>
            </a:r>
            <a:r>
              <a:rPr lang="en-US" sz="3900" i="1" dirty="0">
                <a:solidFill>
                  <a:schemeClr val="accent6">
                    <a:lumMod val="50000"/>
                  </a:schemeClr>
                </a:solidFill>
                <a:latin typeface="Arial" panose="020B0604020202020204" pitchFamily="34" charset="0"/>
                <a:cs typeface="Arial" panose="020B0604020202020204" pitchFamily="34" charset="0"/>
              </a:rPr>
              <a:t> </a:t>
            </a:r>
            <a:r>
              <a:rPr lang="en-US" sz="3900" i="1" dirty="0" err="1">
                <a:solidFill>
                  <a:schemeClr val="accent6">
                    <a:lumMod val="50000"/>
                  </a:schemeClr>
                </a:solidFill>
                <a:latin typeface="Arial" panose="020B0604020202020204" pitchFamily="34" charset="0"/>
                <a:cs typeface="Arial" panose="020B0604020202020204" pitchFamily="34" charset="0"/>
              </a:rPr>
              <a:t>tâm</a:t>
            </a:r>
            <a:r>
              <a:rPr lang="en-US" sz="3900" i="1" dirty="0">
                <a:solidFill>
                  <a:schemeClr val="accent6">
                    <a:lumMod val="50000"/>
                  </a:schemeClr>
                </a:solidFill>
                <a:latin typeface="Arial" panose="020B0604020202020204" pitchFamily="34" charset="0"/>
                <a:cs typeface="Arial" panose="020B0604020202020204" pitchFamily="34" charset="0"/>
              </a:rPr>
              <a:t> </a:t>
            </a:r>
            <a:r>
              <a:rPr lang="en-US" sz="3900" i="1" dirty="0" err="1">
                <a:solidFill>
                  <a:schemeClr val="accent6">
                    <a:lumMod val="50000"/>
                  </a:schemeClr>
                </a:solidFill>
                <a:latin typeface="Arial" panose="020B0604020202020204" pitchFamily="34" charset="0"/>
                <a:cs typeface="Arial" panose="020B0604020202020204" pitchFamily="34" charset="0"/>
              </a:rPr>
              <a:t>lí</a:t>
            </a:r>
            <a:r>
              <a:rPr lang="en-US" sz="3900" i="1" dirty="0">
                <a:solidFill>
                  <a:schemeClr val="accent6">
                    <a:lumMod val="50000"/>
                  </a:schemeClr>
                </a:solidFill>
                <a:latin typeface="Arial" panose="020B0604020202020204" pitchFamily="34" charset="0"/>
                <a:cs typeface="Arial" panose="020B0604020202020204" pitchFamily="34" charset="0"/>
              </a:rPr>
              <a:t> </a:t>
            </a:r>
            <a:r>
              <a:rPr lang="en-US" sz="3900" i="1" dirty="0" err="1">
                <a:solidFill>
                  <a:schemeClr val="accent6">
                    <a:lumMod val="50000"/>
                  </a:schemeClr>
                </a:solidFill>
                <a:latin typeface="Arial" panose="020B0604020202020204" pitchFamily="34" charset="0"/>
                <a:cs typeface="Arial" panose="020B0604020202020204" pitchFamily="34" charset="0"/>
              </a:rPr>
              <a:t>học</a:t>
            </a:r>
            <a:r>
              <a:rPr lang="en-US" sz="3900" i="1" dirty="0">
                <a:solidFill>
                  <a:schemeClr val="accent6">
                    <a:lumMod val="50000"/>
                  </a:schemeClr>
                </a:solidFill>
                <a:latin typeface="Arial" panose="020B0604020202020204" pitchFamily="34" charset="0"/>
                <a:cs typeface="Arial" panose="020B0604020202020204" pitchFamily="34" charset="0"/>
              </a:rPr>
              <a:t>, A </a:t>
            </a:r>
            <a:r>
              <a:rPr lang="en-US" sz="3900" i="1" dirty="0" err="1">
                <a:solidFill>
                  <a:schemeClr val="accent6">
                    <a:lumMod val="50000"/>
                  </a:schemeClr>
                </a:solidFill>
                <a:latin typeface="Arial" panose="020B0604020202020204" pitchFamily="34" charset="0"/>
                <a:cs typeface="Arial" panose="020B0604020202020204" pitchFamily="34" charset="0"/>
              </a:rPr>
              <a:t>có</a:t>
            </a:r>
            <a:r>
              <a:rPr lang="en-US" sz="3900" i="1" dirty="0">
                <a:solidFill>
                  <a:schemeClr val="accent6">
                    <a:lumMod val="50000"/>
                  </a:schemeClr>
                </a:solidFill>
                <a:latin typeface="Arial" panose="020B0604020202020204" pitchFamily="34" charset="0"/>
                <a:cs typeface="Arial" panose="020B0604020202020204" pitchFamily="34" charset="0"/>
              </a:rPr>
              <a:t> </a:t>
            </a:r>
            <a:r>
              <a:rPr lang="en-US" sz="3900" i="1" dirty="0" err="1">
                <a:solidFill>
                  <a:schemeClr val="accent6">
                    <a:lumMod val="50000"/>
                  </a:schemeClr>
                </a:solidFill>
                <a:latin typeface="Arial" panose="020B0604020202020204" pitchFamily="34" charset="0"/>
                <a:cs typeface="Arial" panose="020B0604020202020204" pitchFamily="34" charset="0"/>
              </a:rPr>
              <a:t>những</a:t>
            </a:r>
            <a:r>
              <a:rPr lang="en-US" sz="3900" i="1" dirty="0">
                <a:solidFill>
                  <a:schemeClr val="accent6">
                    <a:lumMod val="50000"/>
                  </a:schemeClr>
                </a:solidFill>
                <a:latin typeface="Arial" panose="020B0604020202020204" pitchFamily="34" charset="0"/>
                <a:cs typeface="Arial" panose="020B0604020202020204" pitchFamily="34" charset="0"/>
              </a:rPr>
              <a:t> </a:t>
            </a:r>
            <a:r>
              <a:rPr lang="en-US" sz="3900" i="1" dirty="0" err="1">
                <a:solidFill>
                  <a:schemeClr val="accent6">
                    <a:lumMod val="50000"/>
                  </a:schemeClr>
                </a:solidFill>
                <a:latin typeface="Arial" panose="020B0604020202020204" pitchFamily="34" charset="0"/>
                <a:cs typeface="Arial" panose="020B0604020202020204" pitchFamily="34" charset="0"/>
              </a:rPr>
              <a:t>đặc</a:t>
            </a:r>
            <a:r>
              <a:rPr lang="en-US" sz="3900" i="1" dirty="0">
                <a:solidFill>
                  <a:schemeClr val="accent6">
                    <a:lumMod val="50000"/>
                  </a:schemeClr>
                </a:solidFill>
                <a:latin typeface="Arial" panose="020B0604020202020204" pitchFamily="34" charset="0"/>
                <a:cs typeface="Arial" panose="020B0604020202020204" pitchFamily="34" charset="0"/>
              </a:rPr>
              <a:t> </a:t>
            </a:r>
            <a:r>
              <a:rPr lang="en-US" sz="3900" i="1" dirty="0" err="1">
                <a:solidFill>
                  <a:schemeClr val="accent6">
                    <a:lumMod val="50000"/>
                  </a:schemeClr>
                </a:solidFill>
                <a:latin typeface="Arial" panose="020B0604020202020204" pitchFamily="34" charset="0"/>
                <a:cs typeface="Arial" panose="020B0604020202020204" pitchFamily="34" charset="0"/>
              </a:rPr>
              <a:t>điểm</a:t>
            </a:r>
            <a:r>
              <a:rPr lang="en-US" sz="3900" i="1" dirty="0">
                <a:solidFill>
                  <a:schemeClr val="accent6">
                    <a:lumMod val="50000"/>
                  </a:schemeClr>
                </a:solidFill>
                <a:latin typeface="Arial" panose="020B0604020202020204" pitchFamily="34" charset="0"/>
                <a:cs typeface="Arial" panose="020B0604020202020204" pitchFamily="34" charset="0"/>
              </a:rPr>
              <a:t> </a:t>
            </a:r>
            <a:r>
              <a:rPr lang="en-US" sz="3900" i="1" dirty="0" err="1">
                <a:solidFill>
                  <a:schemeClr val="accent6">
                    <a:lumMod val="50000"/>
                  </a:schemeClr>
                </a:solidFill>
                <a:latin typeface="Arial" panose="020B0604020202020204" pitchFamily="34" charset="0"/>
                <a:cs typeface="Arial" panose="020B0604020202020204" pitchFamily="34" charset="0"/>
              </a:rPr>
              <a:t>sau</a:t>
            </a:r>
            <a:r>
              <a:rPr lang="en-US" sz="3900" i="1" dirty="0">
                <a:solidFill>
                  <a:schemeClr val="accent6">
                    <a:lumMod val="50000"/>
                  </a:schemeClr>
                </a:solidFill>
                <a:latin typeface="Arial" panose="020B0604020202020204" pitchFamily="34" charset="0"/>
                <a:cs typeface="Arial" panose="020B0604020202020204" pitchFamily="34" charset="0"/>
              </a:rPr>
              <a:t>:</a:t>
            </a:r>
          </a:p>
        </p:txBody>
      </p:sp>
      <p:graphicFrame>
        <p:nvGraphicFramePr>
          <p:cNvPr id="5" name="Table 4">
            <a:extLst>
              <a:ext uri="{FF2B5EF4-FFF2-40B4-BE49-F238E27FC236}">
                <a16:creationId xmlns:a16="http://schemas.microsoft.com/office/drawing/2014/main" id="{E9613D91-C1F7-A81E-B68D-CB4E6141275C}"/>
              </a:ext>
            </a:extLst>
          </p:cNvPr>
          <p:cNvGraphicFramePr>
            <a:graphicFrameLocks noGrp="1"/>
          </p:cNvGraphicFramePr>
          <p:nvPr>
            <p:extLst>
              <p:ext uri="{D42A27DB-BD31-4B8C-83A1-F6EECF244321}">
                <p14:modId xmlns:p14="http://schemas.microsoft.com/office/powerpoint/2010/main" val="992716882"/>
              </p:ext>
            </p:extLst>
          </p:nvPr>
        </p:nvGraphicFramePr>
        <p:xfrm>
          <a:off x="381000" y="1257300"/>
          <a:ext cx="17373600" cy="8305801"/>
        </p:xfrm>
        <a:graphic>
          <a:graphicData uri="http://schemas.openxmlformats.org/drawingml/2006/table">
            <a:tbl>
              <a:tblPr bandRow="1"/>
              <a:tblGrid>
                <a:gridCol w="3895426">
                  <a:extLst>
                    <a:ext uri="{9D8B030D-6E8A-4147-A177-3AD203B41FA5}">
                      <a16:colId xmlns:a16="http://schemas.microsoft.com/office/drawing/2014/main" val="2218620809"/>
                    </a:ext>
                  </a:extLst>
                </a:gridCol>
                <a:gridCol w="13478174">
                  <a:extLst>
                    <a:ext uri="{9D8B030D-6E8A-4147-A177-3AD203B41FA5}">
                      <a16:colId xmlns:a16="http://schemas.microsoft.com/office/drawing/2014/main" val="4045875383"/>
                    </a:ext>
                  </a:extLst>
                </a:gridCol>
              </a:tblGrid>
              <a:tr h="872076">
                <a:tc>
                  <a:txBody>
                    <a:bodyPr/>
                    <a:lstStyle/>
                    <a:p>
                      <a:pPr marL="0" marR="0" algn="just">
                        <a:lnSpc>
                          <a:spcPct val="150000"/>
                        </a:lnSpc>
                        <a:spcBef>
                          <a:spcPts val="600"/>
                        </a:spcBef>
                        <a:spcAft>
                          <a:spcPts val="100"/>
                        </a:spcAft>
                      </a:pP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6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Kiên nhẫn, trung thực.</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50616279"/>
                  </a:ext>
                </a:extLst>
              </a:tr>
              <a:tr h="926580">
                <a:tc>
                  <a:txBody>
                    <a:bodyPr/>
                    <a:lstStyle/>
                    <a:p>
                      <a:pPr marL="0" marR="0" algn="just">
                        <a:lnSpc>
                          <a:spcPct val="150000"/>
                        </a:lnSpc>
                        <a:spcBef>
                          <a:spcPts val="600"/>
                        </a:spcBef>
                        <a:spcAft>
                          <a:spcPts val="100"/>
                        </a:spcAft>
                      </a:pP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6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Giao tiếp, hợp tác, giải quyết vấn đề.</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3717577"/>
                  </a:ext>
                </a:extLst>
              </a:tr>
              <a:tr h="1090094">
                <a:tc>
                  <a:txBody>
                    <a:bodyPr/>
                    <a:lstStyle/>
                    <a:p>
                      <a:pPr marL="0" marR="0" algn="just">
                        <a:lnSpc>
                          <a:spcPct val="150000"/>
                        </a:lnSpc>
                        <a:spcBef>
                          <a:spcPts val="6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Hứng thú</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6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Thích khám phá, nghiên cứu thế giới nội tâm.</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5338597"/>
                  </a:ext>
                </a:extLst>
              </a:tr>
              <a:tr h="872076">
                <a:tc>
                  <a:txBody>
                    <a:bodyPr/>
                    <a:lstStyle/>
                    <a:p>
                      <a:pPr marL="0" marR="0" algn="just">
                        <a:lnSpc>
                          <a:spcPct val="150000"/>
                        </a:lnSpc>
                        <a:spcBef>
                          <a:spcPts val="6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Sở trường</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6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Khả năng trình bày lưu loát.</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85571561"/>
                  </a:ext>
                </a:extLst>
              </a:tr>
              <a:tr h="1690609">
                <a:tc>
                  <a:txBody>
                    <a:bodyPr/>
                    <a:lstStyle/>
                    <a:p>
                      <a:pPr marL="0" marR="0" algn="just">
                        <a:lnSpc>
                          <a:spcPct val="150000"/>
                        </a:lnSpc>
                        <a:spcBef>
                          <a:spcPts val="6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Ý kiến nhận xét của thầy cô</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50000"/>
                        </a:lnSpc>
                        <a:spcBef>
                          <a:spcPts val="600"/>
                        </a:spcBef>
                        <a:spcAft>
                          <a:spcPts val="100"/>
                        </a:spcAft>
                      </a:pP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mạnh</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giao</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ứng</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xử</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linh</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thích</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600"/>
                        </a:spcBef>
                        <a:spcAft>
                          <a:spcPts val="100"/>
                        </a:spcAft>
                      </a:pP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giúp</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đỡ</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mọi</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60108286"/>
                  </a:ext>
                </a:extLst>
              </a:tr>
              <a:tr h="2854366">
                <a:tc>
                  <a:txBody>
                    <a:bodyPr/>
                    <a:lstStyle/>
                    <a:p>
                      <a:pPr marL="0" marR="0" algn="just">
                        <a:lnSpc>
                          <a:spcPct val="150000"/>
                        </a:lnSpc>
                        <a:spcBef>
                          <a:spcPts val="600"/>
                        </a:spcBef>
                        <a:spcAft>
                          <a:spcPts val="100"/>
                        </a:spcAft>
                      </a:pP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trắc</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nghề</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nghiệp</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just">
                        <a:lnSpc>
                          <a:spcPct val="150000"/>
                        </a:lnSpc>
                        <a:spcBef>
                          <a:spcPts val="600"/>
                        </a:spcBef>
                        <a:spcAft>
                          <a:spcPts val="100"/>
                        </a:spcAft>
                        <a:buFont typeface="Arial" panose="020B0604020202020204" pitchFamily="34" charset="0"/>
                        <a:buNone/>
                      </a:pP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Thích</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phục</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vụ</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giúp</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đỡ</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500" dirty="0">
                        <a:effectLst/>
                        <a:latin typeface="Arial" panose="020B0604020202020204" pitchFamily="34" charset="0"/>
                        <a:ea typeface="Calibri" panose="020F0502020204030204" pitchFamily="34" charset="0"/>
                        <a:cs typeface="Arial" panose="020B0604020202020204" pitchFamily="34" charset="0"/>
                      </a:endParaRPr>
                    </a:p>
                    <a:p>
                      <a:pPr marL="0" marR="0" indent="0" algn="just">
                        <a:lnSpc>
                          <a:spcPct val="150000"/>
                        </a:lnSpc>
                        <a:spcBef>
                          <a:spcPts val="600"/>
                        </a:spcBef>
                        <a:spcAft>
                          <a:spcPts val="100"/>
                        </a:spcAft>
                        <a:buFont typeface="Arial" panose="020B0604020202020204" pitchFamily="34" charset="0"/>
                        <a:buNone/>
                      </a:pP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Nghề</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nghiệp</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phù</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tâm</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Giáo</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Nhân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hướng</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dẫn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du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lịch</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Nhân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cộng</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1834712"/>
                  </a:ext>
                </a:extLst>
              </a:tr>
            </a:tbl>
          </a:graphicData>
        </a:graphic>
      </p:graphicFrame>
    </p:spTree>
    <p:extLst>
      <p:ext uri="{BB962C8B-B14F-4D97-AF65-F5344CB8AC3E}">
        <p14:creationId xmlns:p14="http://schemas.microsoft.com/office/powerpoint/2010/main" val="2571418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4"/>
          <p:cNvSpPr txBox="1"/>
          <p:nvPr/>
        </p:nvSpPr>
        <p:spPr>
          <a:xfrm>
            <a:off x="1028699" y="934491"/>
            <a:ext cx="16230600" cy="833809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1507990" y="2525811"/>
            <a:ext cx="15272018" cy="497988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7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THỂ HIỆN BẢN LĨNH TRONG VIỆC THEO ĐUỔI ĐAM MÊ VỚI NGHỀ YÊU THÍCH</a:t>
            </a:r>
          </a:p>
        </p:txBody>
      </p:sp>
      <p:sp>
        <p:nvSpPr>
          <p:cNvPr id="12" name="Freeform 2">
            <a:extLst>
              <a:ext uri="{FF2B5EF4-FFF2-40B4-BE49-F238E27FC236}">
                <a16:creationId xmlns:a16="http://schemas.microsoft.com/office/drawing/2014/main" id="{984BBFBF-59CA-121A-28A2-258C4BFA10C0}"/>
              </a:ext>
            </a:extLst>
          </p:cNvPr>
          <p:cNvSpPr/>
          <p:nvPr/>
        </p:nvSpPr>
        <p:spPr>
          <a:xfrm>
            <a:off x="17426081" y="1288411"/>
            <a:ext cx="885653" cy="711743"/>
          </a:xfrm>
          <a:custGeom>
            <a:avLst/>
            <a:gdLst/>
            <a:ahLst/>
            <a:cxnLst/>
            <a:rect l="l" t="t" r="r" b="b"/>
            <a:pathLst>
              <a:path w="885653" h="711743">
                <a:moveTo>
                  <a:pt x="0" y="0"/>
                </a:moveTo>
                <a:lnTo>
                  <a:pt x="885653" y="0"/>
                </a:lnTo>
                <a:lnTo>
                  <a:pt x="885653" y="711743"/>
                </a:lnTo>
                <a:lnTo>
                  <a:pt x="0" y="71174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3" name="Freeform 3">
            <a:extLst>
              <a:ext uri="{FF2B5EF4-FFF2-40B4-BE49-F238E27FC236}">
                <a16:creationId xmlns:a16="http://schemas.microsoft.com/office/drawing/2014/main" id="{D7925031-CAF3-B010-0DEE-F60AD4CCBDA6}"/>
              </a:ext>
            </a:extLst>
          </p:cNvPr>
          <p:cNvSpPr/>
          <p:nvPr/>
        </p:nvSpPr>
        <p:spPr>
          <a:xfrm>
            <a:off x="35354" y="4152900"/>
            <a:ext cx="898096" cy="721742"/>
          </a:xfrm>
          <a:custGeom>
            <a:avLst/>
            <a:gdLst/>
            <a:ahLst/>
            <a:cxnLst/>
            <a:rect l="l" t="t" r="r" b="b"/>
            <a:pathLst>
              <a:path w="898096" h="721742">
                <a:moveTo>
                  <a:pt x="0" y="0"/>
                </a:moveTo>
                <a:lnTo>
                  <a:pt x="898096" y="0"/>
                </a:lnTo>
                <a:lnTo>
                  <a:pt x="898096" y="721743"/>
                </a:lnTo>
                <a:lnTo>
                  <a:pt x="0" y="7217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850082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D1D12D-12A0-4873-AB27-87B5CDB63735}"/>
              </a:ext>
            </a:extLst>
          </p:cNvPr>
          <p:cNvSpPr txBox="1"/>
          <p:nvPr/>
        </p:nvSpPr>
        <p:spPr>
          <a:xfrm>
            <a:off x="964624" y="247279"/>
            <a:ext cx="16866176" cy="1824923"/>
          </a:xfrm>
          <a:prstGeom prst="rect">
            <a:avLst/>
          </a:prstGeom>
          <a:noFill/>
        </p:spPr>
        <p:txBody>
          <a:bodyPr wrap="square" rtlCol="0">
            <a:spAutoFit/>
          </a:bodyPr>
          <a:lstStyle/>
          <a:p>
            <a:pPr algn="just">
              <a:lnSpc>
                <a:spcPct val="150000"/>
              </a:lnSpc>
            </a:pPr>
            <a:r>
              <a:rPr lang="en-US" sz="4000" b="1">
                <a:solidFill>
                  <a:schemeClr val="accent6">
                    <a:lumMod val="50000"/>
                  </a:schemeClr>
                </a:solidFill>
                <a:latin typeface="Arial" panose="020B0604020202020204" pitchFamily="34" charset="0"/>
                <a:cs typeface="Arial" panose="020B0604020202020204" pitchFamily="34" charset="0"/>
              </a:rPr>
              <a:t>1. </a:t>
            </a:r>
            <a:r>
              <a:rPr lang="vi-VN" sz="4000" b="1">
                <a:solidFill>
                  <a:schemeClr val="accent6">
                    <a:lumMod val="50000"/>
                  </a:schemeClr>
                </a:solidFill>
                <a:latin typeface="Arial" panose="020B0604020202020204" pitchFamily="34" charset="0"/>
                <a:cs typeface="Arial" panose="020B0604020202020204" pitchFamily="34" charset="0"/>
              </a:rPr>
              <a:t>Xác định những biểu hiện của bản lĩnh theo đuổi đam mê với nghề yêu thích</a:t>
            </a:r>
            <a:endParaRPr lang="en-US" sz="4000" b="1">
              <a:solidFill>
                <a:schemeClr val="accent6">
                  <a:lumMod val="50000"/>
                </a:schemeClr>
              </a:solidFill>
              <a:latin typeface="Arial" panose="020B0604020202020204" pitchFamily="34" charset="0"/>
              <a:cs typeface="Arial" panose="020B0604020202020204" pitchFamily="34" charset="0"/>
            </a:endParaRPr>
          </a:p>
        </p:txBody>
      </p:sp>
      <p:sp>
        <p:nvSpPr>
          <p:cNvPr id="8" name="Speech Bubble: Rectangle with Corners Rounded 7">
            <a:extLst>
              <a:ext uri="{FF2B5EF4-FFF2-40B4-BE49-F238E27FC236}">
                <a16:creationId xmlns:a16="http://schemas.microsoft.com/office/drawing/2014/main" id="{D7611ECD-013D-5CC6-DDBC-114AF8028A7A}"/>
              </a:ext>
            </a:extLst>
          </p:cNvPr>
          <p:cNvSpPr/>
          <p:nvPr/>
        </p:nvSpPr>
        <p:spPr>
          <a:xfrm>
            <a:off x="2819400" y="3241943"/>
            <a:ext cx="13920537" cy="3803113"/>
          </a:xfrm>
          <a:prstGeom prst="wedgeRoundRectCallout">
            <a:avLst>
              <a:gd name="adj1" fmla="val -61742"/>
              <a:gd name="adj2" fmla="val -28520"/>
              <a:gd name="adj3" fmla="val 16667"/>
            </a:avLst>
          </a:prstGeom>
          <a:solidFill>
            <a:schemeClr val="bg1"/>
          </a:solidFill>
          <a:ln w="38100">
            <a:solidFill>
              <a:schemeClr val="accent6">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Xác định những biểu hiện của bản lĩnh theo đuổi đam mê với nghề yêu thích. </a:t>
            </a:r>
          </a:p>
        </p:txBody>
      </p:sp>
    </p:spTree>
    <p:extLst>
      <p:ext uri="{BB962C8B-B14F-4D97-AF65-F5344CB8AC3E}">
        <p14:creationId xmlns:p14="http://schemas.microsoft.com/office/powerpoint/2010/main" val="425631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391836" y="6866962"/>
            <a:ext cx="11309023" cy="2849741"/>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93B3220-2642-E81D-CDFE-9BAAA2F52076}"/>
              </a:ext>
            </a:extLst>
          </p:cNvPr>
          <p:cNvSpPr txBox="1"/>
          <p:nvPr/>
        </p:nvSpPr>
        <p:spPr>
          <a:xfrm>
            <a:off x="6905202" y="7112922"/>
            <a:ext cx="10244280" cy="129304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b="1" kern="1200">
                <a:solidFill>
                  <a:srgbClr val="FFFFFF"/>
                </a:solidFill>
                <a:latin typeface="+mj-lt"/>
                <a:ea typeface="+mj-ea"/>
                <a:cs typeface="+mj-cs"/>
              </a:rPr>
              <a:t>Thể hiện đam mê với nghề </a:t>
            </a:r>
          </a:p>
        </p:txBody>
      </p:sp>
      <p:pic>
        <p:nvPicPr>
          <p:cNvPr id="8" name="Picture 7">
            <a:extLst>
              <a:ext uri="{FF2B5EF4-FFF2-40B4-BE49-F238E27FC236}">
                <a16:creationId xmlns:a16="http://schemas.microsoft.com/office/drawing/2014/main" id="{B64FDBA1-B19C-DF0D-7F60-0DDA5D3C4459}"/>
              </a:ext>
            </a:extLst>
          </p:cNvPr>
          <p:cNvPicPr>
            <a:picLocks noChangeAspect="1"/>
          </p:cNvPicPr>
          <p:nvPr/>
        </p:nvPicPr>
        <p:blipFill>
          <a:blip r:embed="rId3">
            <a:extLst>
              <a:ext uri="{28A0092B-C50C-407E-A947-70E740481C1C}">
                <a14:useLocalDpi xmlns:a14="http://schemas.microsoft.com/office/drawing/2010/main" val="0"/>
              </a:ext>
            </a:extLst>
          </a:blip>
          <a:srcRect l="36224" r="3631" b="1"/>
          <a:stretch>
            <a:fillRect/>
          </a:stretch>
        </p:blipFill>
        <p:spPr>
          <a:xfrm>
            <a:off x="461760" y="482598"/>
            <a:ext cx="5690208" cy="6166984"/>
          </a:xfrm>
          <a:prstGeom prst="rect">
            <a:avLst/>
          </a:prstGeom>
        </p:spPr>
      </p:pic>
      <p:pic>
        <p:nvPicPr>
          <p:cNvPr id="14" name="Picture 13">
            <a:extLst>
              <a:ext uri="{FF2B5EF4-FFF2-40B4-BE49-F238E27FC236}">
                <a16:creationId xmlns:a16="http://schemas.microsoft.com/office/drawing/2014/main" id="{94A825EA-A263-92F9-8976-1C862E209976}"/>
              </a:ext>
            </a:extLst>
          </p:cNvPr>
          <p:cNvPicPr>
            <a:picLocks noChangeAspect="1"/>
          </p:cNvPicPr>
          <p:nvPr/>
        </p:nvPicPr>
        <p:blipFill>
          <a:blip r:embed="rId4">
            <a:extLst>
              <a:ext uri="{28A0092B-C50C-407E-A947-70E740481C1C}">
                <a14:useLocalDpi xmlns:a14="http://schemas.microsoft.com/office/drawing/2010/main" val="0"/>
              </a:ext>
            </a:extLst>
          </a:blip>
          <a:srcRect t="23464" r="-2" b="1558"/>
          <a:stretch>
            <a:fillRect/>
          </a:stretch>
        </p:blipFill>
        <p:spPr>
          <a:xfrm>
            <a:off x="6292438" y="482601"/>
            <a:ext cx="5696355" cy="3015826"/>
          </a:xfrm>
          <a:prstGeom prst="rect">
            <a:avLst/>
          </a:prstGeom>
        </p:spPr>
      </p:pic>
      <p:pic>
        <p:nvPicPr>
          <p:cNvPr id="3" name="Picture 2">
            <a:extLst>
              <a:ext uri="{FF2B5EF4-FFF2-40B4-BE49-F238E27FC236}">
                <a16:creationId xmlns:a16="http://schemas.microsoft.com/office/drawing/2014/main" id="{68150B93-5146-02A1-694A-53B93E159442}"/>
              </a:ext>
            </a:extLst>
          </p:cNvPr>
          <p:cNvPicPr>
            <a:picLocks noChangeAspect="1"/>
          </p:cNvPicPr>
          <p:nvPr/>
        </p:nvPicPr>
        <p:blipFill>
          <a:blip r:embed="rId5">
            <a:extLst>
              <a:ext uri="{28A0092B-C50C-407E-A947-70E740481C1C}">
                <a14:useLocalDpi xmlns:a14="http://schemas.microsoft.com/office/drawing/2010/main" val="0"/>
              </a:ext>
            </a:extLst>
          </a:blip>
          <a:srcRect l="14343" r="17760" b="-1"/>
          <a:stretch>
            <a:fillRect/>
          </a:stretch>
        </p:blipFill>
        <p:spPr>
          <a:xfrm>
            <a:off x="6285270" y="3633145"/>
            <a:ext cx="5692140" cy="3020706"/>
          </a:xfrm>
          <a:prstGeom prst="rect">
            <a:avLst/>
          </a:prstGeom>
        </p:spPr>
      </p:pic>
      <p:pic>
        <p:nvPicPr>
          <p:cNvPr id="12" name="Picture 11">
            <a:extLst>
              <a:ext uri="{FF2B5EF4-FFF2-40B4-BE49-F238E27FC236}">
                <a16:creationId xmlns:a16="http://schemas.microsoft.com/office/drawing/2014/main" id="{F9C104BD-46DC-FA50-384E-B048F45E4B47}"/>
              </a:ext>
            </a:extLst>
          </p:cNvPr>
          <p:cNvPicPr>
            <a:picLocks noChangeAspect="1"/>
          </p:cNvPicPr>
          <p:nvPr/>
        </p:nvPicPr>
        <p:blipFill>
          <a:blip r:embed="rId6">
            <a:extLst>
              <a:ext uri="{28A0092B-C50C-407E-A947-70E740481C1C}">
                <a14:useLocalDpi xmlns:a14="http://schemas.microsoft.com/office/drawing/2010/main" val="0"/>
              </a:ext>
            </a:extLst>
          </a:blip>
          <a:srcRect l="11710" r="2438" b="-1"/>
          <a:stretch>
            <a:fillRect/>
          </a:stretch>
        </p:blipFill>
        <p:spPr>
          <a:xfrm>
            <a:off x="12129264" y="482599"/>
            <a:ext cx="5696976" cy="6166982"/>
          </a:xfrm>
          <a:prstGeom prst="rect">
            <a:avLst/>
          </a:prstGeom>
        </p:spPr>
      </p:pic>
      <p:pic>
        <p:nvPicPr>
          <p:cNvPr id="6" name="Picture 5">
            <a:extLst>
              <a:ext uri="{FF2B5EF4-FFF2-40B4-BE49-F238E27FC236}">
                <a16:creationId xmlns:a16="http://schemas.microsoft.com/office/drawing/2014/main" id="{A6102E8E-EEC0-FAB9-04C3-29DB978A3C99}"/>
              </a:ext>
            </a:extLst>
          </p:cNvPr>
          <p:cNvPicPr>
            <a:picLocks noChangeAspect="1"/>
          </p:cNvPicPr>
          <p:nvPr/>
        </p:nvPicPr>
        <p:blipFill>
          <a:blip r:embed="rId7">
            <a:extLst>
              <a:ext uri="{28A0092B-C50C-407E-A947-70E740481C1C}">
                <a14:useLocalDpi xmlns:a14="http://schemas.microsoft.com/office/drawing/2010/main" val="0"/>
              </a:ext>
            </a:extLst>
          </a:blip>
          <a:srcRect t="2802" r="-1" b="-1"/>
          <a:stretch>
            <a:fillRect/>
          </a:stretch>
        </p:blipFill>
        <p:spPr>
          <a:xfrm>
            <a:off x="461760" y="6788572"/>
            <a:ext cx="5692140" cy="3015827"/>
          </a:xfrm>
          <a:prstGeom prst="rect">
            <a:avLst/>
          </a:prstGeom>
        </p:spPr>
      </p:pic>
      <p:cxnSp>
        <p:nvCxnSpPr>
          <p:cNvPr id="21" name="Straight Connector 20">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79901" y="8541145"/>
            <a:ext cx="82296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633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1188464-6B6A-8172-E758-3CAA46E4B716}"/>
              </a:ext>
            </a:extLst>
          </p:cNvPr>
          <p:cNvGrpSpPr/>
          <p:nvPr/>
        </p:nvGrpSpPr>
        <p:grpSpPr>
          <a:xfrm>
            <a:off x="10325100" y="1181100"/>
            <a:ext cx="7456190" cy="7961933"/>
            <a:chOff x="10325100" y="1257300"/>
            <a:chExt cx="7456190" cy="7961933"/>
          </a:xfrm>
        </p:grpSpPr>
        <p:sp>
          <p:nvSpPr>
            <p:cNvPr id="9" name="Rectangle: Rounded Corners 8">
              <a:extLst>
                <a:ext uri="{FF2B5EF4-FFF2-40B4-BE49-F238E27FC236}">
                  <a16:creationId xmlns:a16="http://schemas.microsoft.com/office/drawing/2014/main" id="{97D2B5E9-EF79-E053-5077-BE282FF0D802}"/>
                </a:ext>
              </a:extLst>
            </p:cNvPr>
            <p:cNvSpPr/>
            <p:nvPr/>
          </p:nvSpPr>
          <p:spPr>
            <a:xfrm>
              <a:off x="10325100" y="1904033"/>
              <a:ext cx="7456190" cy="7315200"/>
            </a:xfrm>
            <a:prstGeom prst="roundRect">
              <a:avLst>
                <a:gd name="adj" fmla="val 429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2">
              <a:extLst>
                <a:ext uri="{FF2B5EF4-FFF2-40B4-BE49-F238E27FC236}">
                  <a16:creationId xmlns:a16="http://schemas.microsoft.com/office/drawing/2014/main" id="{DA245ACB-8932-31B7-1A52-98477B78F8F1}"/>
                </a:ext>
              </a:extLst>
            </p:cNvPr>
            <p:cNvSpPr/>
            <p:nvPr/>
          </p:nvSpPr>
          <p:spPr>
            <a:xfrm>
              <a:off x="13792200" y="1257300"/>
              <a:ext cx="1404034" cy="1293466"/>
            </a:xfrm>
            <a:custGeom>
              <a:avLst/>
              <a:gdLst/>
              <a:ahLst/>
              <a:cxnLst/>
              <a:rect l="l" t="t" r="r" b="b"/>
              <a:pathLst>
                <a:path w="4466540" h="4114800">
                  <a:moveTo>
                    <a:pt x="0" y="0"/>
                  </a:moveTo>
                  <a:lnTo>
                    <a:pt x="4466540" y="0"/>
                  </a:lnTo>
                  <a:lnTo>
                    <a:pt x="446654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CB24F149-8810-DD01-BC21-E524A8DB26A5}"/>
                </a:ext>
              </a:extLst>
            </p:cNvPr>
            <p:cNvSpPr txBox="1"/>
            <p:nvPr/>
          </p:nvSpPr>
          <p:spPr>
            <a:xfrm>
              <a:off x="10677967" y="2822138"/>
              <a:ext cx="6856994" cy="6124112"/>
            </a:xfrm>
            <a:prstGeom prst="rect">
              <a:avLst/>
            </a:prstGeom>
            <a:noFill/>
          </p:spPr>
          <p:txBody>
            <a:bodyPr wrap="square">
              <a:spAutoFit/>
            </a:bodyPr>
            <a:lstStyle/>
            <a:p>
              <a:pPr algn="just">
                <a:lnSpc>
                  <a:spcPct val="150000"/>
                </a:lnSpc>
              </a:pPr>
              <a:r>
                <a:rPr lang="en-US" sz="3800" b="1">
                  <a:solidFill>
                    <a:srgbClr val="C00000"/>
                  </a:solidFill>
                  <a:latin typeface="Arial" panose="020B0604020202020204" pitchFamily="34" charset="0"/>
                  <a:cs typeface="Arial" panose="020B0604020202020204" pitchFamily="34" charset="0"/>
                </a:rPr>
                <a:t>Ý nghĩa: </a:t>
              </a:r>
              <a:r>
                <a:rPr lang="vi-VN" sz="3800">
                  <a:latin typeface="Arial" panose="020B0604020202020204" pitchFamily="34" charset="0"/>
                  <a:cs typeface="Arial" panose="020B0604020202020204" pitchFamily="34" charset="0"/>
                </a:rPr>
                <a:t>Để có được tấm huy chương vàng thể thao, bạn nữ đã luyện tập rất chăm chỉ, theo đuổi niềm đam mê của bản thân. Đây là thành quả xứng đáng cho những nỗ lực của bạn nữ. </a:t>
              </a:r>
              <a:endParaRPr lang="en-US" sz="3800">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66757738-60DF-BB84-2497-B68E5DA9AB34}"/>
              </a:ext>
            </a:extLst>
          </p:cNvPr>
          <p:cNvGrpSpPr/>
          <p:nvPr/>
        </p:nvGrpSpPr>
        <p:grpSpPr>
          <a:xfrm>
            <a:off x="-533400" y="1230829"/>
            <a:ext cx="11304290" cy="7825341"/>
            <a:chOff x="-797224" y="1417548"/>
            <a:chExt cx="11304290" cy="7825341"/>
          </a:xfrm>
        </p:grpSpPr>
        <p:pic>
          <p:nvPicPr>
            <p:cNvPr id="2" name="Picture 1">
              <a:extLst>
                <a:ext uri="{FF2B5EF4-FFF2-40B4-BE49-F238E27FC236}">
                  <a16:creationId xmlns:a16="http://schemas.microsoft.com/office/drawing/2014/main" id="{2154F30E-5533-A555-7434-2B6A4539B8BA}"/>
                </a:ext>
              </a:extLst>
            </p:cNvPr>
            <p:cNvPicPr>
              <a:picLocks noChangeAspect="1"/>
            </p:cNvPicPr>
            <p:nvPr/>
          </p:nvPicPr>
          <p:blipFill rotWithShape="1">
            <a:blip r:embed="rId4">
              <a:extLst>
                <a:ext uri="{28A0092B-C50C-407E-A947-70E740481C1C}">
                  <a14:useLocalDpi xmlns:a14="http://schemas.microsoft.com/office/drawing/2010/main" val="0"/>
                </a:ext>
              </a:extLst>
            </a:blip>
            <a:srcRect t="2963"/>
            <a:stretch/>
          </p:blipFill>
          <p:spPr>
            <a:xfrm>
              <a:off x="204786" y="1485900"/>
              <a:ext cx="9276182" cy="7688638"/>
            </a:xfrm>
            <a:prstGeom prst="rect">
              <a:avLst/>
            </a:prstGeom>
          </p:spPr>
        </p:pic>
        <p:sp>
          <p:nvSpPr>
            <p:cNvPr id="3" name="Freeform 14">
              <a:extLst>
                <a:ext uri="{FF2B5EF4-FFF2-40B4-BE49-F238E27FC236}">
                  <a16:creationId xmlns:a16="http://schemas.microsoft.com/office/drawing/2014/main" id="{7D571461-C658-5C63-E362-C181C9F38999}"/>
                </a:ext>
              </a:extLst>
            </p:cNvPr>
            <p:cNvSpPr/>
            <p:nvPr/>
          </p:nvSpPr>
          <p:spPr>
            <a:xfrm rot="19654438">
              <a:off x="-797224" y="1417548"/>
              <a:ext cx="2919526" cy="627698"/>
            </a:xfrm>
            <a:custGeom>
              <a:avLst/>
              <a:gdLst/>
              <a:ahLst/>
              <a:cxnLst/>
              <a:rect l="l" t="t" r="r" b="b"/>
              <a:pathLst>
                <a:path w="16230600" h="3489579">
                  <a:moveTo>
                    <a:pt x="0" y="0"/>
                  </a:moveTo>
                  <a:lnTo>
                    <a:pt x="16230600" y="0"/>
                  </a:lnTo>
                  <a:lnTo>
                    <a:pt x="16230600" y="3489579"/>
                  </a:lnTo>
                  <a:lnTo>
                    <a:pt x="0" y="3489579"/>
                  </a:lnTo>
                  <a:lnTo>
                    <a:pt x="0" y="0"/>
                  </a:lnTo>
                  <a:close/>
                </a:path>
              </a:pathLst>
            </a:custGeom>
            <a:blipFill>
              <a:blip r:embed="rId5"/>
              <a:stretch>
                <a:fillRect/>
              </a:stretch>
            </a:blipFill>
          </p:spPr>
          <p:txBody>
            <a:bodyPr/>
            <a:lstStyle/>
            <a:p>
              <a:endParaRPr lang="en-US"/>
            </a:p>
          </p:txBody>
        </p:sp>
        <p:sp>
          <p:nvSpPr>
            <p:cNvPr id="4" name="Freeform 14">
              <a:extLst>
                <a:ext uri="{FF2B5EF4-FFF2-40B4-BE49-F238E27FC236}">
                  <a16:creationId xmlns:a16="http://schemas.microsoft.com/office/drawing/2014/main" id="{D43CD519-0685-1817-CB59-F7F80C33A213}"/>
                </a:ext>
              </a:extLst>
            </p:cNvPr>
            <p:cNvSpPr/>
            <p:nvPr/>
          </p:nvSpPr>
          <p:spPr>
            <a:xfrm rot="19654438">
              <a:off x="7587540" y="8615191"/>
              <a:ext cx="2919526" cy="627698"/>
            </a:xfrm>
            <a:custGeom>
              <a:avLst/>
              <a:gdLst/>
              <a:ahLst/>
              <a:cxnLst/>
              <a:rect l="l" t="t" r="r" b="b"/>
              <a:pathLst>
                <a:path w="16230600" h="3489579">
                  <a:moveTo>
                    <a:pt x="0" y="0"/>
                  </a:moveTo>
                  <a:lnTo>
                    <a:pt x="16230600" y="0"/>
                  </a:lnTo>
                  <a:lnTo>
                    <a:pt x="16230600" y="3489579"/>
                  </a:lnTo>
                  <a:lnTo>
                    <a:pt x="0" y="3489579"/>
                  </a:lnTo>
                  <a:lnTo>
                    <a:pt x="0" y="0"/>
                  </a:lnTo>
                  <a:close/>
                </a:path>
              </a:pathLst>
            </a:custGeom>
            <a:blipFill>
              <a:blip r:embed="rId5"/>
              <a:stretch>
                <a:fillRect/>
              </a:stretch>
            </a:blipFill>
          </p:spPr>
          <p:txBody>
            <a:bodyPr/>
            <a:lstStyle/>
            <a:p>
              <a:endParaRPr lang="en-US"/>
            </a:p>
          </p:txBody>
        </p:sp>
      </p:grpSp>
    </p:spTree>
    <p:extLst>
      <p:ext uri="{BB962C8B-B14F-4D97-AF65-F5344CB8AC3E}">
        <p14:creationId xmlns:p14="http://schemas.microsoft.com/office/powerpoint/2010/main" val="3402289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7FE231A-F083-3526-1D64-676F74F6762F}"/>
              </a:ext>
            </a:extLst>
          </p:cNvPr>
          <p:cNvSpPr txBox="1"/>
          <p:nvPr/>
        </p:nvSpPr>
        <p:spPr>
          <a:xfrm>
            <a:off x="419100" y="547926"/>
            <a:ext cx="17449800" cy="861774"/>
          </a:xfrm>
          <a:prstGeom prst="rect">
            <a:avLst/>
          </a:prstGeom>
          <a:noFill/>
        </p:spPr>
        <p:txBody>
          <a:bodyPr wrap="square" rtlCol="0">
            <a:spAutoFit/>
          </a:bodyPr>
          <a:lstStyle/>
          <a:p>
            <a:pPr algn="ctr"/>
            <a:r>
              <a:rPr lang="en-US" sz="5000" b="1">
                <a:solidFill>
                  <a:srgbClr val="0070C0"/>
                </a:solidFill>
                <a:latin typeface="Arial" panose="020B0604020202020204" pitchFamily="34" charset="0"/>
                <a:cs typeface="Arial" panose="020B0604020202020204" pitchFamily="34" charset="0"/>
              </a:rPr>
              <a:t>Một số biểu hiện </a:t>
            </a:r>
          </a:p>
        </p:txBody>
      </p:sp>
      <p:sp>
        <p:nvSpPr>
          <p:cNvPr id="13" name="Rectangle: Rounded Corners 12">
            <a:extLst>
              <a:ext uri="{FF2B5EF4-FFF2-40B4-BE49-F238E27FC236}">
                <a16:creationId xmlns:a16="http://schemas.microsoft.com/office/drawing/2014/main" id="{8EBE0B96-B9BE-C70C-FB97-A767AE4CDB47}"/>
              </a:ext>
            </a:extLst>
          </p:cNvPr>
          <p:cNvSpPr/>
          <p:nvPr/>
        </p:nvSpPr>
        <p:spPr>
          <a:xfrm>
            <a:off x="642937" y="1965752"/>
            <a:ext cx="8153400" cy="3048000"/>
          </a:xfrm>
          <a:prstGeom prst="roundRect">
            <a:avLst>
              <a:gd name="adj" fmla="val 9904"/>
            </a:avLst>
          </a:prstGeom>
          <a:solidFill>
            <a:schemeClr val="bg1"/>
          </a:solidFill>
          <a:ln w="38100">
            <a:solidFill>
              <a:schemeClr val="accent6">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Tự tin vào nghề đã chọn dựa trên thông tin thu thập chuẩn xác, cho dù có ý kiến trái chiều.</a:t>
            </a:r>
          </a:p>
        </p:txBody>
      </p:sp>
      <p:sp>
        <p:nvSpPr>
          <p:cNvPr id="17" name="Rectangle: Rounded Corners 16">
            <a:extLst>
              <a:ext uri="{FF2B5EF4-FFF2-40B4-BE49-F238E27FC236}">
                <a16:creationId xmlns:a16="http://schemas.microsoft.com/office/drawing/2014/main" id="{5EF8958F-7FE8-729F-6628-6B1C3179CA6D}"/>
              </a:ext>
            </a:extLst>
          </p:cNvPr>
          <p:cNvSpPr/>
          <p:nvPr/>
        </p:nvSpPr>
        <p:spPr>
          <a:xfrm>
            <a:off x="9525000" y="1965752"/>
            <a:ext cx="8153400" cy="2072848"/>
          </a:xfrm>
          <a:prstGeom prst="roundRect">
            <a:avLst>
              <a:gd name="adj" fmla="val 9904"/>
            </a:avLst>
          </a:prstGeom>
          <a:solidFill>
            <a:schemeClr val="bg1"/>
          </a:solidFill>
          <a:ln w="38100">
            <a:solidFill>
              <a:schemeClr val="accent6">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latin typeface="Arial" panose="020B0604020202020204" pitchFamily="34" charset="0"/>
                <a:cs typeface="Arial" panose="020B0604020202020204" pitchFamily="34" charset="0"/>
              </a:rPr>
              <a:t>Vượt qua mọi khó khăn để thực hiện mục tiêu đã đề ra.</a:t>
            </a:r>
            <a:endParaRPr lang="en-US" sz="3600">
              <a:solidFill>
                <a:schemeClr val="tx1"/>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ABB64B05-23A7-7262-3A2C-DEA12C4769BE}"/>
              </a:ext>
            </a:extLst>
          </p:cNvPr>
          <p:cNvSpPr/>
          <p:nvPr/>
        </p:nvSpPr>
        <p:spPr>
          <a:xfrm>
            <a:off x="9525000" y="4708952"/>
            <a:ext cx="8153400" cy="2339548"/>
          </a:xfrm>
          <a:prstGeom prst="roundRect">
            <a:avLst>
              <a:gd name="adj" fmla="val 9904"/>
            </a:avLst>
          </a:prstGeom>
          <a:solidFill>
            <a:schemeClr val="bg1"/>
          </a:solidFill>
          <a:ln w="38100">
            <a:solidFill>
              <a:schemeClr val="accent6">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Chịu trách nhiệm với lựa chọn của bản thân.</a:t>
            </a:r>
          </a:p>
        </p:txBody>
      </p:sp>
      <p:sp>
        <p:nvSpPr>
          <p:cNvPr id="23" name="Rectangle: Rounded Corners 22">
            <a:extLst>
              <a:ext uri="{FF2B5EF4-FFF2-40B4-BE49-F238E27FC236}">
                <a16:creationId xmlns:a16="http://schemas.microsoft.com/office/drawing/2014/main" id="{C7DDC798-E159-27EB-F6E9-5D386F52BE82}"/>
              </a:ext>
            </a:extLst>
          </p:cNvPr>
          <p:cNvSpPr/>
          <p:nvPr/>
        </p:nvSpPr>
        <p:spPr>
          <a:xfrm>
            <a:off x="642937" y="6676786"/>
            <a:ext cx="8153400" cy="3048000"/>
          </a:xfrm>
          <a:prstGeom prst="roundRect">
            <a:avLst>
              <a:gd name="adj" fmla="val 9904"/>
            </a:avLst>
          </a:prstGeom>
          <a:solidFill>
            <a:schemeClr val="bg1"/>
          </a:solidFill>
          <a:ln w="38100">
            <a:solidFill>
              <a:schemeClr val="accent6">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latin typeface="Arial" panose="020B0604020202020204" pitchFamily="34" charset="0"/>
                <a:cs typeface="Arial" panose="020B0604020202020204" pitchFamily="34" charset="0"/>
              </a:rPr>
              <a:t>Thuyết phục được những ý kiến trái chiều với mình bằng những luận điểm phù hợp.</a:t>
            </a:r>
            <a:endParaRPr lang="en-US" sz="3600">
              <a:solidFill>
                <a:schemeClr val="tx1"/>
              </a:solidFill>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837FA718-F611-BD15-68C3-BDB095BBDCC2}"/>
              </a:ext>
            </a:extLst>
          </p:cNvPr>
          <p:cNvSpPr/>
          <p:nvPr/>
        </p:nvSpPr>
        <p:spPr>
          <a:xfrm>
            <a:off x="9529762" y="7537638"/>
            <a:ext cx="8153400" cy="2339548"/>
          </a:xfrm>
          <a:prstGeom prst="roundRect">
            <a:avLst>
              <a:gd name="adj" fmla="val 9904"/>
            </a:avLst>
          </a:prstGeom>
          <a:solidFill>
            <a:schemeClr val="bg1"/>
          </a:solidFill>
          <a:ln w="38100">
            <a:solidFill>
              <a:schemeClr val="accent6">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a:solidFill>
                  <a:schemeClr val="tx1"/>
                </a:solidFill>
                <a:latin typeface="Arial" panose="020B0604020202020204" pitchFamily="34" charset="0"/>
                <a:cs typeface="Arial" panose="020B0604020202020204" pitchFamily="34" charset="0"/>
              </a:rPr>
              <a:t>Kiên trì theo đuổi đam mê.</a:t>
            </a:r>
          </a:p>
        </p:txBody>
      </p:sp>
    </p:spTree>
    <p:extLst>
      <p:ext uri="{BB962C8B-B14F-4D97-AF65-F5344CB8AC3E}">
        <p14:creationId xmlns:p14="http://schemas.microsoft.com/office/powerpoint/2010/main" val="261210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A9D567-D7AF-A9D1-0B5F-5E4AC7A69AD4}"/>
              </a:ext>
            </a:extLst>
          </p:cNvPr>
          <p:cNvGrpSpPr/>
          <p:nvPr/>
        </p:nvGrpSpPr>
        <p:grpSpPr>
          <a:xfrm>
            <a:off x="432289" y="224380"/>
            <a:ext cx="17398511" cy="1847822"/>
            <a:chOff x="432289" y="91401"/>
            <a:chExt cx="17398511" cy="1847822"/>
          </a:xfrm>
        </p:grpSpPr>
        <p:sp>
          <p:nvSpPr>
            <p:cNvPr id="3" name="Freeform 9">
              <a:extLst>
                <a:ext uri="{FF2B5EF4-FFF2-40B4-BE49-F238E27FC236}">
                  <a16:creationId xmlns:a16="http://schemas.microsoft.com/office/drawing/2014/main" id="{4FBFBEF5-68EF-5FE7-679C-E4A6A14A9823}"/>
                </a:ext>
              </a:extLst>
            </p:cNvPr>
            <p:cNvSpPr/>
            <p:nvPr/>
          </p:nvSpPr>
          <p:spPr>
            <a:xfrm rot="13776566">
              <a:off x="80152" y="443538"/>
              <a:ext cx="956720" cy="252445"/>
            </a:xfrm>
            <a:custGeom>
              <a:avLst/>
              <a:gdLst/>
              <a:ahLst/>
              <a:cxnLst/>
              <a:rect l="l" t="t" r="r" b="b"/>
              <a:pathLst>
                <a:path w="7315200" h="1930228">
                  <a:moveTo>
                    <a:pt x="0" y="0"/>
                  </a:moveTo>
                  <a:lnTo>
                    <a:pt x="7315200" y="0"/>
                  </a:lnTo>
                  <a:lnTo>
                    <a:pt x="7315200" y="1930227"/>
                  </a:lnTo>
                  <a:lnTo>
                    <a:pt x="0" y="19302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560A1B29-852C-BCD5-17BE-8A606EBD5B51}"/>
                </a:ext>
              </a:extLst>
            </p:cNvPr>
            <p:cNvSpPr txBox="1"/>
            <p:nvPr/>
          </p:nvSpPr>
          <p:spPr>
            <a:xfrm>
              <a:off x="964624" y="114300"/>
              <a:ext cx="16866176" cy="1824923"/>
            </a:xfrm>
            <a:prstGeom prst="rect">
              <a:avLst/>
            </a:prstGeom>
            <a:noFill/>
          </p:spPr>
          <p:txBody>
            <a:bodyPr wrap="square" rtlCol="0">
              <a:spAutoFit/>
            </a:bodyPr>
            <a:lstStyle/>
            <a:p>
              <a:pPr algn="just">
                <a:lnSpc>
                  <a:spcPct val="150000"/>
                </a:lnSpc>
              </a:pPr>
              <a:r>
                <a:rPr lang="en-US" sz="4000" b="1">
                  <a:solidFill>
                    <a:schemeClr val="accent6">
                      <a:lumMod val="50000"/>
                    </a:schemeClr>
                  </a:solidFill>
                  <a:latin typeface="Arial" panose="020B0604020202020204" pitchFamily="34" charset="0"/>
                  <a:cs typeface="Arial" panose="020B0604020202020204" pitchFamily="34" charset="0"/>
                </a:rPr>
                <a:t>2. </a:t>
              </a:r>
              <a:r>
                <a:rPr lang="vi-VN" sz="4000" b="1">
                  <a:solidFill>
                    <a:schemeClr val="accent6">
                      <a:lumMod val="50000"/>
                    </a:schemeClr>
                  </a:solidFill>
                  <a:latin typeface="Arial" panose="020B0604020202020204" pitchFamily="34" charset="0"/>
                  <a:cs typeface="Arial" panose="020B0604020202020204" pitchFamily="34" charset="0"/>
                </a:rPr>
                <a:t>Đóng vai thể hiện bản lĩnh theo đuổi đam mê với nghề yêu thích trong các tình huống</a:t>
              </a:r>
              <a:endParaRPr lang="en-US" sz="4000" b="1">
                <a:solidFill>
                  <a:schemeClr val="accent6">
                    <a:lumMod val="50000"/>
                  </a:schemeClr>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3771ABBE-4F3B-9313-F0B1-97F6416AB2F4}"/>
              </a:ext>
            </a:extLst>
          </p:cNvPr>
          <p:cNvGrpSpPr/>
          <p:nvPr/>
        </p:nvGrpSpPr>
        <p:grpSpPr>
          <a:xfrm>
            <a:off x="381000" y="2247900"/>
            <a:ext cx="17421225" cy="1738296"/>
            <a:chOff x="381000" y="2324100"/>
            <a:chExt cx="17421225" cy="1738296"/>
          </a:xfrm>
        </p:grpSpPr>
        <p:sp>
          <p:nvSpPr>
            <p:cNvPr id="6" name="TextBox 5">
              <a:extLst>
                <a:ext uri="{FF2B5EF4-FFF2-40B4-BE49-F238E27FC236}">
                  <a16:creationId xmlns:a16="http://schemas.microsoft.com/office/drawing/2014/main" id="{64C3BDE1-0707-281B-AA14-D2491244AAC8}"/>
                </a:ext>
              </a:extLst>
            </p:cNvPr>
            <p:cNvSpPr txBox="1"/>
            <p:nvPr/>
          </p:nvSpPr>
          <p:spPr>
            <a:xfrm>
              <a:off x="2057400" y="2324100"/>
              <a:ext cx="15744825" cy="1738296"/>
            </a:xfrm>
            <a:prstGeom prst="rect">
              <a:avLst/>
            </a:prstGeom>
            <a:noFill/>
          </p:spPr>
          <p:txBody>
            <a:bodyPr wrap="square">
              <a:spAutoFit/>
            </a:bodyPr>
            <a:lstStyle/>
            <a:p>
              <a:pPr algn="just">
                <a:lnSpc>
                  <a:spcPct val="150000"/>
                </a:lnSpc>
              </a:pPr>
              <a:r>
                <a:rPr lang="en-US" sz="3800" i="1">
                  <a:latin typeface="Arial" panose="020B0604020202020204" pitchFamily="34" charset="0"/>
                  <a:cs typeface="Arial" panose="020B0604020202020204" pitchFamily="34" charset="0"/>
                </a:rPr>
                <a:t>Đóng vai thể hiện bản lĩnh theo đuổi đam mê với nghề yêu thích trong các tình huống.</a:t>
              </a:r>
            </a:p>
          </p:txBody>
        </p:sp>
        <p:sp>
          <p:nvSpPr>
            <p:cNvPr id="7" name="Freeform 5">
              <a:extLst>
                <a:ext uri="{FF2B5EF4-FFF2-40B4-BE49-F238E27FC236}">
                  <a16:creationId xmlns:a16="http://schemas.microsoft.com/office/drawing/2014/main" id="{EDAA307A-EB73-7250-936C-EC10AD2EB124}"/>
                </a:ext>
              </a:extLst>
            </p:cNvPr>
            <p:cNvSpPr/>
            <p:nvPr/>
          </p:nvSpPr>
          <p:spPr>
            <a:xfrm>
              <a:off x="381000" y="2669136"/>
              <a:ext cx="1473776" cy="1048224"/>
            </a:xfrm>
            <a:custGeom>
              <a:avLst/>
              <a:gdLst/>
              <a:ahLst/>
              <a:cxnLst/>
              <a:rect l="l" t="t" r="r" b="b"/>
              <a:pathLst>
                <a:path w="5785308" h="4114800">
                  <a:moveTo>
                    <a:pt x="0" y="0"/>
                  </a:moveTo>
                  <a:lnTo>
                    <a:pt x="5785308" y="0"/>
                  </a:lnTo>
                  <a:lnTo>
                    <a:pt x="57853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9" name="Rectangle: Rounded Corners 8">
            <a:extLst>
              <a:ext uri="{FF2B5EF4-FFF2-40B4-BE49-F238E27FC236}">
                <a16:creationId xmlns:a16="http://schemas.microsoft.com/office/drawing/2014/main" id="{3F02AEC9-CB81-334E-679E-53329A94D73A}"/>
              </a:ext>
            </a:extLst>
          </p:cNvPr>
          <p:cNvSpPr/>
          <p:nvPr/>
        </p:nvSpPr>
        <p:spPr>
          <a:xfrm>
            <a:off x="2057400" y="3848100"/>
            <a:ext cx="15773400" cy="6096000"/>
          </a:xfrm>
          <a:prstGeom prst="roundRect">
            <a:avLst>
              <a:gd name="adj" fmla="val 4758"/>
            </a:avLst>
          </a:prstGeom>
          <a:solidFill>
            <a:schemeClr val="bg1"/>
          </a:solidFill>
          <a:ln w="38100">
            <a:solidFill>
              <a:schemeClr val="accent6">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b="1" i="1" dirty="0">
                <a:solidFill>
                  <a:srgbClr val="C00000"/>
                </a:solidFill>
              </a:rPr>
              <a:t>Tình huống 1:</a:t>
            </a:r>
          </a:p>
          <a:p>
            <a:pPr algn="just">
              <a:lnSpc>
                <a:spcPct val="150000"/>
              </a:lnSpc>
            </a:pPr>
            <a:r>
              <a:rPr lang="vi-VN" sz="3500" dirty="0">
                <a:solidFill>
                  <a:schemeClr val="tx1"/>
                </a:solidFill>
              </a:rPr>
              <a:t>M mong muốn sau này trở thành nhà tâm lí học. Mọi người trong gia đình cho rằng M là người sống trung thực, biết cảm thông và chia sẻ với người khác, nhưng khả năng kiểm soát cảm xúc chưa tốt. Cả nhà khuyên M nên chọn nghề khác.</a:t>
            </a:r>
          </a:p>
          <a:p>
            <a:pPr algn="just">
              <a:lnSpc>
                <a:spcPct val="150000"/>
              </a:lnSpc>
            </a:pPr>
            <a:r>
              <a:rPr lang="vi-VN" sz="3500" i="1" dirty="0">
                <a:solidFill>
                  <a:srgbClr val="C00000"/>
                </a:solidFill>
              </a:rPr>
              <a:t>Nếu là M, em sẽ làm gì?</a:t>
            </a:r>
          </a:p>
        </p:txBody>
      </p:sp>
    </p:spTree>
    <p:extLst>
      <p:ext uri="{BB962C8B-B14F-4D97-AF65-F5344CB8AC3E}">
        <p14:creationId xmlns:p14="http://schemas.microsoft.com/office/powerpoint/2010/main" val="3876661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F7837F-5A66-14E6-10F0-A536C7322631}"/>
              </a:ext>
            </a:extLst>
          </p:cNvPr>
          <p:cNvSpPr txBox="1"/>
          <p:nvPr/>
        </p:nvSpPr>
        <p:spPr>
          <a:xfrm>
            <a:off x="3124200" y="547926"/>
            <a:ext cx="12039600" cy="861774"/>
          </a:xfrm>
          <a:prstGeom prst="rect">
            <a:avLst/>
          </a:prstGeom>
          <a:noFill/>
        </p:spPr>
        <p:txBody>
          <a:bodyPr wrap="square" rtlCol="0">
            <a:spAutoFit/>
          </a:bodyPr>
          <a:lstStyle/>
          <a:p>
            <a:pPr algn="ctr"/>
            <a:r>
              <a:rPr lang="en-US" sz="5000" b="1">
                <a:solidFill>
                  <a:schemeClr val="accent6">
                    <a:lumMod val="75000"/>
                  </a:schemeClr>
                </a:solidFill>
                <a:latin typeface="Arial" panose="020B0604020202020204" pitchFamily="34" charset="0"/>
                <a:cs typeface="Arial" panose="020B0604020202020204" pitchFamily="34" charset="0"/>
              </a:rPr>
              <a:t>HƯỚNG DẪN XỬ LÍ TÌNH HUỐNG </a:t>
            </a:r>
          </a:p>
        </p:txBody>
      </p:sp>
      <p:sp>
        <p:nvSpPr>
          <p:cNvPr id="14" name="TextBox 13">
            <a:extLst>
              <a:ext uri="{FF2B5EF4-FFF2-40B4-BE49-F238E27FC236}">
                <a16:creationId xmlns:a16="http://schemas.microsoft.com/office/drawing/2014/main" id="{94DE979E-D5B7-9D02-F26C-8588F003FDE3}"/>
              </a:ext>
            </a:extLst>
          </p:cNvPr>
          <p:cNvSpPr txBox="1"/>
          <p:nvPr/>
        </p:nvSpPr>
        <p:spPr>
          <a:xfrm>
            <a:off x="647700" y="1714500"/>
            <a:ext cx="16992600" cy="1752211"/>
          </a:xfrm>
          <a:prstGeom prst="rect">
            <a:avLst/>
          </a:prstGeom>
          <a:noFill/>
        </p:spPr>
        <p:txBody>
          <a:bodyPr wrap="square">
            <a:spAutoFit/>
          </a:bodyPr>
          <a:lstStyle/>
          <a:p>
            <a:pPr algn="just">
              <a:lnSpc>
                <a:spcPct val="150000"/>
              </a:lnSpc>
            </a:pPr>
            <a:r>
              <a:rPr lang="vi-VN" sz="3800"/>
              <a:t>M nên thể hiện bản lĩnh theo đuổi đam mê trở thành nhà tâm lí học với mọi người trong gia đình bằng cách:</a:t>
            </a:r>
            <a:endParaRPr lang="en-US" sz="3800"/>
          </a:p>
        </p:txBody>
      </p:sp>
      <p:grpSp>
        <p:nvGrpSpPr>
          <p:cNvPr id="21" name="Group 20">
            <a:extLst>
              <a:ext uri="{FF2B5EF4-FFF2-40B4-BE49-F238E27FC236}">
                <a16:creationId xmlns:a16="http://schemas.microsoft.com/office/drawing/2014/main" id="{784F6D36-39EE-AE93-F071-5741560998F2}"/>
              </a:ext>
            </a:extLst>
          </p:cNvPr>
          <p:cNvGrpSpPr/>
          <p:nvPr/>
        </p:nvGrpSpPr>
        <p:grpSpPr>
          <a:xfrm>
            <a:off x="2722681" y="3480369"/>
            <a:ext cx="4648200" cy="4876800"/>
            <a:chOff x="8458200" y="3500048"/>
            <a:chExt cx="4648200" cy="4876800"/>
          </a:xfrm>
        </p:grpSpPr>
        <p:sp>
          <p:nvSpPr>
            <p:cNvPr id="15" name="Rectangle 14">
              <a:extLst>
                <a:ext uri="{FF2B5EF4-FFF2-40B4-BE49-F238E27FC236}">
                  <a16:creationId xmlns:a16="http://schemas.microsoft.com/office/drawing/2014/main" id="{B5735873-B53E-2414-5E90-1E8615BC1460}"/>
                </a:ext>
              </a:extLst>
            </p:cNvPr>
            <p:cNvSpPr/>
            <p:nvPr/>
          </p:nvSpPr>
          <p:spPr>
            <a:xfrm>
              <a:off x="8458200" y="3500048"/>
              <a:ext cx="4648200" cy="4876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2B91C0B-8142-92E7-138B-E1378B89439C}"/>
                </a:ext>
              </a:extLst>
            </p:cNvPr>
            <p:cNvSpPr/>
            <p:nvPr/>
          </p:nvSpPr>
          <p:spPr>
            <a:xfrm>
              <a:off x="8610600" y="3733605"/>
              <a:ext cx="304800" cy="304800"/>
            </a:xfrm>
            <a:prstGeom prst="ellipse">
              <a:avLst/>
            </a:prstGeom>
            <a:solidFill>
              <a:srgbClr val="FFCB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928EC75-0BF5-B384-547B-802686D8C465}"/>
                </a:ext>
              </a:extLst>
            </p:cNvPr>
            <p:cNvSpPr/>
            <p:nvPr/>
          </p:nvSpPr>
          <p:spPr>
            <a:xfrm>
              <a:off x="9144000" y="3733605"/>
              <a:ext cx="304800" cy="30480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8D6C33E-F77F-E67C-1CF3-4C7917B876EC}"/>
                </a:ext>
              </a:extLst>
            </p:cNvPr>
            <p:cNvSpPr/>
            <p:nvPr/>
          </p:nvSpPr>
          <p:spPr>
            <a:xfrm>
              <a:off x="9677400" y="3733605"/>
              <a:ext cx="304800" cy="304800"/>
            </a:xfrm>
            <a:prstGeom prst="ellipse">
              <a:avLst/>
            </a:prstGeom>
            <a:solidFill>
              <a:srgbClr val="C5F2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BD2385-E6D0-B87D-43DD-4AB1F53D6ED1}"/>
                </a:ext>
              </a:extLst>
            </p:cNvPr>
            <p:cNvSpPr txBox="1"/>
            <p:nvPr/>
          </p:nvSpPr>
          <p:spPr>
            <a:xfrm>
              <a:off x="8752284" y="4610100"/>
              <a:ext cx="4060031" cy="2482667"/>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Rèn luyện khả năng kiểm soát cảm xúc.</a:t>
              </a:r>
            </a:p>
          </p:txBody>
        </p:sp>
      </p:grpSp>
      <p:grpSp>
        <p:nvGrpSpPr>
          <p:cNvPr id="22" name="Group 21">
            <a:extLst>
              <a:ext uri="{FF2B5EF4-FFF2-40B4-BE49-F238E27FC236}">
                <a16:creationId xmlns:a16="http://schemas.microsoft.com/office/drawing/2014/main" id="{034D16DD-9743-383A-6CB5-26B48B683579}"/>
              </a:ext>
            </a:extLst>
          </p:cNvPr>
          <p:cNvGrpSpPr/>
          <p:nvPr/>
        </p:nvGrpSpPr>
        <p:grpSpPr>
          <a:xfrm>
            <a:off x="10917121" y="3466711"/>
            <a:ext cx="4648200" cy="4876800"/>
            <a:chOff x="8458200" y="3500048"/>
            <a:chExt cx="4648200" cy="4876800"/>
          </a:xfrm>
        </p:grpSpPr>
        <p:sp>
          <p:nvSpPr>
            <p:cNvPr id="23" name="Rectangle 22">
              <a:extLst>
                <a:ext uri="{FF2B5EF4-FFF2-40B4-BE49-F238E27FC236}">
                  <a16:creationId xmlns:a16="http://schemas.microsoft.com/office/drawing/2014/main" id="{12FEBD54-E54B-02F8-2521-7CFF41BEADEE}"/>
                </a:ext>
              </a:extLst>
            </p:cNvPr>
            <p:cNvSpPr/>
            <p:nvPr/>
          </p:nvSpPr>
          <p:spPr>
            <a:xfrm>
              <a:off x="8458200" y="3500048"/>
              <a:ext cx="4648200" cy="487680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4A25040-1A42-5137-49D7-4507FC055530}"/>
                </a:ext>
              </a:extLst>
            </p:cNvPr>
            <p:cNvSpPr/>
            <p:nvPr/>
          </p:nvSpPr>
          <p:spPr>
            <a:xfrm>
              <a:off x="8610600" y="3733605"/>
              <a:ext cx="304800" cy="304800"/>
            </a:xfrm>
            <a:prstGeom prst="ellipse">
              <a:avLst/>
            </a:prstGeom>
            <a:solidFill>
              <a:srgbClr val="FFCB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4739D52-6E8A-B64F-9633-AA81639BE0A5}"/>
                </a:ext>
              </a:extLst>
            </p:cNvPr>
            <p:cNvSpPr/>
            <p:nvPr/>
          </p:nvSpPr>
          <p:spPr>
            <a:xfrm>
              <a:off x="9144000" y="3733605"/>
              <a:ext cx="304800" cy="30480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AC0574C-F0E4-BD83-C664-E08ABB5931DF}"/>
                </a:ext>
              </a:extLst>
            </p:cNvPr>
            <p:cNvSpPr/>
            <p:nvPr/>
          </p:nvSpPr>
          <p:spPr>
            <a:xfrm>
              <a:off x="9677400" y="3733605"/>
              <a:ext cx="304800" cy="304800"/>
            </a:xfrm>
            <a:prstGeom prst="ellipse">
              <a:avLst/>
            </a:prstGeom>
            <a:solidFill>
              <a:srgbClr val="C5F2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DE5DA4C-7C8C-9C94-160D-A90E4787954A}"/>
                </a:ext>
              </a:extLst>
            </p:cNvPr>
            <p:cNvSpPr txBox="1"/>
            <p:nvPr/>
          </p:nvSpPr>
          <p:spPr>
            <a:xfrm>
              <a:off x="8752284" y="4138223"/>
              <a:ext cx="4060031" cy="4144661"/>
            </a:xfrm>
            <a:prstGeom prst="rect">
              <a:avLst/>
            </a:prstGeom>
            <a:noFill/>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Rèn luyện tốt hơn nữa phẩm chất trung thực, biết cảm thông, chia sẻ với người khác. </a:t>
              </a:r>
              <a:endParaRPr lang="en-US" sz="3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39169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771ABBE-4F3B-9313-F0B1-97F6416AB2F4}"/>
              </a:ext>
            </a:extLst>
          </p:cNvPr>
          <p:cNvGrpSpPr/>
          <p:nvPr/>
        </p:nvGrpSpPr>
        <p:grpSpPr>
          <a:xfrm>
            <a:off x="381000" y="723900"/>
            <a:ext cx="17421225" cy="1738296"/>
            <a:chOff x="381000" y="2324100"/>
            <a:chExt cx="17421225" cy="1738296"/>
          </a:xfrm>
        </p:grpSpPr>
        <p:sp>
          <p:nvSpPr>
            <p:cNvPr id="6" name="TextBox 5">
              <a:extLst>
                <a:ext uri="{FF2B5EF4-FFF2-40B4-BE49-F238E27FC236}">
                  <a16:creationId xmlns:a16="http://schemas.microsoft.com/office/drawing/2014/main" id="{64C3BDE1-0707-281B-AA14-D2491244AAC8}"/>
                </a:ext>
              </a:extLst>
            </p:cNvPr>
            <p:cNvSpPr txBox="1"/>
            <p:nvPr/>
          </p:nvSpPr>
          <p:spPr>
            <a:xfrm>
              <a:off x="2057400" y="2324100"/>
              <a:ext cx="15744825" cy="17382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Đóng vai thể hiện bản lĩnh theo đuổi đam mê với nghề yêu thích trong các tình huống.</a:t>
              </a:r>
            </a:p>
          </p:txBody>
        </p:sp>
        <p:sp>
          <p:nvSpPr>
            <p:cNvPr id="7" name="Freeform 5">
              <a:extLst>
                <a:ext uri="{FF2B5EF4-FFF2-40B4-BE49-F238E27FC236}">
                  <a16:creationId xmlns:a16="http://schemas.microsoft.com/office/drawing/2014/main" id="{EDAA307A-EB73-7250-936C-EC10AD2EB124}"/>
                </a:ext>
              </a:extLst>
            </p:cNvPr>
            <p:cNvSpPr/>
            <p:nvPr/>
          </p:nvSpPr>
          <p:spPr>
            <a:xfrm>
              <a:off x="381000" y="2669136"/>
              <a:ext cx="1473776" cy="1048224"/>
            </a:xfrm>
            <a:custGeom>
              <a:avLst/>
              <a:gdLst/>
              <a:ahLst/>
              <a:cxnLst/>
              <a:rect l="l" t="t" r="r" b="b"/>
              <a:pathLst>
                <a:path w="5785308" h="4114800">
                  <a:moveTo>
                    <a:pt x="0" y="0"/>
                  </a:moveTo>
                  <a:lnTo>
                    <a:pt x="5785308" y="0"/>
                  </a:lnTo>
                  <a:lnTo>
                    <a:pt x="578530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9" name="Rectangle: Rounded Corners 8">
            <a:extLst>
              <a:ext uri="{FF2B5EF4-FFF2-40B4-BE49-F238E27FC236}">
                <a16:creationId xmlns:a16="http://schemas.microsoft.com/office/drawing/2014/main" id="{3F02AEC9-CB81-334E-679E-53329A94D73A}"/>
              </a:ext>
            </a:extLst>
          </p:cNvPr>
          <p:cNvSpPr/>
          <p:nvPr/>
        </p:nvSpPr>
        <p:spPr>
          <a:xfrm>
            <a:off x="1854776" y="3238500"/>
            <a:ext cx="15976024" cy="6096000"/>
          </a:xfrm>
          <a:prstGeom prst="roundRect">
            <a:avLst>
              <a:gd name="adj" fmla="val 4758"/>
            </a:avLst>
          </a:prstGeom>
          <a:solidFill>
            <a:schemeClr val="bg1"/>
          </a:solidFill>
          <a:ln w="38100">
            <a:solidFill>
              <a:schemeClr val="accent6">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500" b="1" i="1" u="none" strike="noStrike" kern="1200" cap="none" spc="0" normalizeH="0" baseline="0" noProof="0" dirty="0">
                <a:ln>
                  <a:noFill/>
                </a:ln>
                <a:solidFill>
                  <a:srgbClr val="C00000"/>
                </a:solidFill>
                <a:effectLst/>
                <a:uLnTx/>
                <a:uFillTx/>
                <a:latin typeface="Arial" panose="020B0604020202020204" pitchFamily="34" charset="0"/>
                <a:ea typeface="+mn-ea"/>
                <a:cs typeface="+mn-cs"/>
              </a:rPr>
              <a:t>Tình huống </a:t>
            </a:r>
            <a:r>
              <a:rPr kumimoji="0" lang="en-US" sz="3500" b="1" i="1" u="none" strike="noStrike" kern="1200" cap="none" spc="0" normalizeH="0" baseline="0" noProof="0" dirty="0">
                <a:ln>
                  <a:noFill/>
                </a:ln>
                <a:solidFill>
                  <a:srgbClr val="C00000"/>
                </a:solidFill>
                <a:effectLst/>
                <a:uLnTx/>
                <a:uFillTx/>
                <a:latin typeface="Arial" panose="020B0604020202020204" pitchFamily="34" charset="0"/>
                <a:ea typeface="+mn-ea"/>
                <a:cs typeface="+mn-cs"/>
              </a:rPr>
              <a:t>2</a:t>
            </a:r>
            <a:r>
              <a:rPr kumimoji="0" lang="vi-VN" sz="3500" b="1" i="1" u="none" strike="noStrike" kern="1200" cap="none" spc="0" normalizeH="0" baseline="0" noProof="0" dirty="0">
                <a:ln>
                  <a:noFill/>
                </a:ln>
                <a:solidFill>
                  <a:srgbClr val="C00000"/>
                </a:solidFill>
                <a:effectLst/>
                <a:uLnTx/>
                <a:uFillTx/>
                <a:latin typeface="Arial" panose="020B0604020202020204" pitchFamily="34" charset="0"/>
                <a:ea typeface="+mn-ea"/>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Từ nhỏ H đã mong ước trở thành phóng viên. Tuy nhiên, sức khỏe của H chưa tốt nên bố mẹ rất lo lắng nếu H theo đuổi công việc này thì sẽ gặp nhiều khó khăn do đặc thù công việc.</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3500" b="0" i="1" u="none" strike="noStrike" kern="1200" cap="none" spc="0" normalizeH="0" baseline="0" noProof="0" dirty="0">
                <a:ln>
                  <a:noFill/>
                </a:ln>
                <a:solidFill>
                  <a:srgbClr val="C00000"/>
                </a:solidFill>
                <a:effectLst/>
                <a:uLnTx/>
                <a:uFillTx/>
                <a:latin typeface="Arial" panose="020B0604020202020204" pitchFamily="34" charset="0"/>
                <a:ea typeface="+mn-ea"/>
                <a:cs typeface="+mn-cs"/>
              </a:rPr>
              <a:t>Nếu là H, em sẽ làm gì?</a:t>
            </a:r>
            <a:endParaRPr kumimoji="0" lang="vi-VN" sz="3500" b="0" i="1"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75815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F7837F-5A66-14E6-10F0-A536C7322631}"/>
              </a:ext>
            </a:extLst>
          </p:cNvPr>
          <p:cNvSpPr txBox="1"/>
          <p:nvPr/>
        </p:nvSpPr>
        <p:spPr>
          <a:xfrm>
            <a:off x="3124200" y="547926"/>
            <a:ext cx="12039600" cy="861774"/>
          </a:xfrm>
          <a:prstGeom prst="rect">
            <a:avLst/>
          </a:prstGeom>
          <a:noFill/>
        </p:spPr>
        <p:txBody>
          <a:bodyPr wrap="square" rtlCol="0">
            <a:spAutoFit/>
          </a:bodyPr>
          <a:lstStyle/>
          <a:p>
            <a:pPr algn="ctr"/>
            <a:r>
              <a:rPr lang="en-US" sz="5000" b="1">
                <a:solidFill>
                  <a:schemeClr val="accent6">
                    <a:lumMod val="75000"/>
                  </a:schemeClr>
                </a:solidFill>
                <a:latin typeface="Arial" panose="020B0604020202020204" pitchFamily="34" charset="0"/>
                <a:cs typeface="Arial" panose="020B0604020202020204" pitchFamily="34" charset="0"/>
              </a:rPr>
              <a:t>HƯỚNG DẪN XỬ LÍ TÌNH HUỐNG </a:t>
            </a:r>
          </a:p>
        </p:txBody>
      </p:sp>
      <p:sp>
        <p:nvSpPr>
          <p:cNvPr id="14" name="TextBox 13">
            <a:extLst>
              <a:ext uri="{FF2B5EF4-FFF2-40B4-BE49-F238E27FC236}">
                <a16:creationId xmlns:a16="http://schemas.microsoft.com/office/drawing/2014/main" id="{94DE979E-D5B7-9D02-F26C-8588F003FDE3}"/>
              </a:ext>
            </a:extLst>
          </p:cNvPr>
          <p:cNvSpPr txBox="1"/>
          <p:nvPr/>
        </p:nvSpPr>
        <p:spPr>
          <a:xfrm>
            <a:off x="647700" y="1638300"/>
            <a:ext cx="16992600" cy="1752211"/>
          </a:xfrm>
          <a:prstGeom prst="rect">
            <a:avLst/>
          </a:prstGeom>
          <a:noFill/>
        </p:spPr>
        <p:txBody>
          <a:bodyPr wrap="square">
            <a:spAutoFit/>
          </a:bodyPr>
          <a:lstStyle/>
          <a:p>
            <a:pPr algn="just">
              <a:lnSpc>
                <a:spcPct val="150000"/>
              </a:lnSpc>
            </a:pPr>
            <a:r>
              <a:rPr lang="vi-VN" sz="3800"/>
              <a:t>H nên thể hiện bản lĩnh theo đuổi đam mê trở thành phóng viên với gia đình bằng cách:</a:t>
            </a:r>
            <a:endParaRPr lang="en-US" sz="3800"/>
          </a:p>
        </p:txBody>
      </p:sp>
      <p:grpSp>
        <p:nvGrpSpPr>
          <p:cNvPr id="7" name="Group 6">
            <a:extLst>
              <a:ext uri="{FF2B5EF4-FFF2-40B4-BE49-F238E27FC236}">
                <a16:creationId xmlns:a16="http://schemas.microsoft.com/office/drawing/2014/main" id="{6CD6EC50-D350-721A-25A3-6ECC2E18F3D1}"/>
              </a:ext>
            </a:extLst>
          </p:cNvPr>
          <p:cNvGrpSpPr/>
          <p:nvPr/>
        </p:nvGrpSpPr>
        <p:grpSpPr>
          <a:xfrm>
            <a:off x="609600" y="3422833"/>
            <a:ext cx="16992600" cy="2482667"/>
            <a:chOff x="4533900" y="3162300"/>
            <a:chExt cx="12801600" cy="2482667"/>
          </a:xfrm>
        </p:grpSpPr>
        <p:sp>
          <p:nvSpPr>
            <p:cNvPr id="3" name="Rectangle: Rounded Corners 2">
              <a:extLst>
                <a:ext uri="{FF2B5EF4-FFF2-40B4-BE49-F238E27FC236}">
                  <a16:creationId xmlns:a16="http://schemas.microsoft.com/office/drawing/2014/main" id="{621D788A-9779-0E9B-7D09-6ED76C3ADC14}"/>
                </a:ext>
              </a:extLst>
            </p:cNvPr>
            <p:cNvSpPr/>
            <p:nvPr/>
          </p:nvSpPr>
          <p:spPr>
            <a:xfrm>
              <a:off x="4533900" y="3162300"/>
              <a:ext cx="12801600" cy="2482667"/>
            </a:xfrm>
            <a:prstGeom prst="roundRect">
              <a:avLst>
                <a:gd name="adj" fmla="val 10620"/>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49AEAA-E2D6-9BEE-E312-2DF547E4C6A5}"/>
                </a:ext>
              </a:extLst>
            </p:cNvPr>
            <p:cNvSpPr txBox="1"/>
            <p:nvPr/>
          </p:nvSpPr>
          <p:spPr>
            <a:xfrm>
              <a:off x="4648200" y="3162300"/>
              <a:ext cx="12573000" cy="2482667"/>
            </a:xfrm>
            <a:prstGeom prst="rect">
              <a:avLst/>
            </a:prstGeom>
            <a:noFill/>
          </p:spPr>
          <p:txBody>
            <a:bodyPr wrap="square">
              <a:spAutoFit/>
            </a:bodyPr>
            <a:lstStyle/>
            <a:p>
              <a:pPr algn="just">
                <a:lnSpc>
                  <a:spcPct val="150000"/>
                </a:lnSpc>
              </a:pPr>
              <a:r>
                <a:rPr lang="en-US" sz="3600" b="1" dirty="0">
                  <a:latin typeface="Arial" panose="020B0604020202020204" pitchFamily="34" charset="0"/>
                  <a:cs typeface="Arial" panose="020B0604020202020204" pitchFamily="34" charset="0"/>
                </a:rPr>
                <a:t>Rèn </a:t>
              </a:r>
              <a:r>
                <a:rPr lang="en-US" sz="3600" b="1" dirty="0" err="1">
                  <a:latin typeface="Arial" panose="020B0604020202020204" pitchFamily="34" charset="0"/>
                  <a:cs typeface="Arial" panose="020B0604020202020204" pitchFamily="34" charset="0"/>
                </a:rPr>
                <a:t>luyện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sức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khỏe</a:t>
              </a:r>
              <a:r>
                <a:rPr lang="en-US" sz="3600" b="1"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dục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uống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luyện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xây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thói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quen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soát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thẳng</a:t>
              </a:r>
              <a:r>
                <a:rPr lang="en-US" sz="3600" dirty="0">
                  <a:latin typeface="Arial" panose="020B0604020202020204" pitchFamily="34" charset="0"/>
                  <a:cs typeface="Arial" panose="020B0604020202020204" pitchFamily="34" charset="0"/>
                </a:rPr>
                <a:t>,…</a:t>
              </a:r>
            </a:p>
          </p:txBody>
        </p:sp>
      </p:grpSp>
      <p:grpSp>
        <p:nvGrpSpPr>
          <p:cNvPr id="8" name="Group 7">
            <a:extLst>
              <a:ext uri="{FF2B5EF4-FFF2-40B4-BE49-F238E27FC236}">
                <a16:creationId xmlns:a16="http://schemas.microsoft.com/office/drawing/2014/main" id="{690671CC-BD99-6F8F-D40D-F4283E96E671}"/>
              </a:ext>
            </a:extLst>
          </p:cNvPr>
          <p:cNvGrpSpPr/>
          <p:nvPr/>
        </p:nvGrpSpPr>
        <p:grpSpPr>
          <a:xfrm>
            <a:off x="609600" y="6057900"/>
            <a:ext cx="17145000" cy="1295400"/>
            <a:chOff x="4533900" y="3162301"/>
            <a:chExt cx="12801600" cy="1295400"/>
          </a:xfrm>
        </p:grpSpPr>
        <p:sp>
          <p:nvSpPr>
            <p:cNvPr id="9" name="Rectangle: Rounded Corners 8">
              <a:extLst>
                <a:ext uri="{FF2B5EF4-FFF2-40B4-BE49-F238E27FC236}">
                  <a16:creationId xmlns:a16="http://schemas.microsoft.com/office/drawing/2014/main" id="{F4119DCC-6468-4D96-8981-8EBA9A5F5A3E}"/>
                </a:ext>
              </a:extLst>
            </p:cNvPr>
            <p:cNvSpPr/>
            <p:nvPr/>
          </p:nvSpPr>
          <p:spPr>
            <a:xfrm>
              <a:off x="4533900" y="3162301"/>
              <a:ext cx="12801600" cy="1295400"/>
            </a:xfrm>
            <a:prstGeom prst="roundRect">
              <a:avLst>
                <a:gd name="adj" fmla="val 10620"/>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F59176F-5AA1-873A-CE3D-923D4F29DE96}"/>
                </a:ext>
              </a:extLst>
            </p:cNvPr>
            <p:cNvSpPr txBox="1"/>
            <p:nvPr/>
          </p:nvSpPr>
          <p:spPr>
            <a:xfrm>
              <a:off x="4648200" y="3332226"/>
              <a:ext cx="12573000" cy="820674"/>
            </a:xfrm>
            <a:prstGeom prst="rect">
              <a:avLst/>
            </a:prstGeom>
            <a:noFill/>
          </p:spPr>
          <p:txBody>
            <a:bodyPr wrap="square">
              <a:spAutoFit/>
            </a:bodyPr>
            <a:lstStyle/>
            <a:p>
              <a:pPr algn="just">
                <a:lnSpc>
                  <a:spcPct val="150000"/>
                </a:lnSpc>
              </a:pPr>
              <a:r>
                <a:rPr lang="en-US" sz="3600" dirty="0">
                  <a:latin typeface="Arial" panose="020B0604020202020204" pitchFamily="34" charset="0"/>
                  <a:cs typeface="Arial" panose="020B0604020202020204" pitchFamily="34" charset="0"/>
                </a:rPr>
                <a:t>Học </a:t>
              </a:r>
              <a:r>
                <a:rPr lang="en-US" sz="3600" dirty="0" err="1">
                  <a:latin typeface="Arial" panose="020B0604020202020204" pitchFamily="34" charset="0"/>
                  <a:cs typeface="Arial" panose="020B0604020202020204" pitchFamily="34" charset="0"/>
                </a:rPr>
                <a:t>tập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đặc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biệt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văn</a:t>
              </a:r>
              <a:r>
                <a:rPr lang="en-US" sz="3600" dirty="0">
                  <a:latin typeface="Arial" panose="020B0604020202020204" pitchFamily="34" charset="0"/>
                  <a:cs typeface="Arial" panose="020B0604020202020204" pitchFamily="34" charset="0"/>
                </a:rPr>
                <a:t>. </a:t>
              </a:r>
            </a:p>
          </p:txBody>
        </p:sp>
      </p:grpSp>
      <p:grpSp>
        <p:nvGrpSpPr>
          <p:cNvPr id="11" name="Group 10">
            <a:extLst>
              <a:ext uri="{FF2B5EF4-FFF2-40B4-BE49-F238E27FC236}">
                <a16:creationId xmlns:a16="http://schemas.microsoft.com/office/drawing/2014/main" id="{43C323CA-9AA6-D4B6-0005-DFDA6A83323C}"/>
              </a:ext>
            </a:extLst>
          </p:cNvPr>
          <p:cNvGrpSpPr/>
          <p:nvPr/>
        </p:nvGrpSpPr>
        <p:grpSpPr>
          <a:xfrm>
            <a:off x="609600" y="7461433"/>
            <a:ext cx="17145000" cy="2482667"/>
            <a:chOff x="4533900" y="3162300"/>
            <a:chExt cx="12801600" cy="2482667"/>
          </a:xfrm>
        </p:grpSpPr>
        <p:sp>
          <p:nvSpPr>
            <p:cNvPr id="13" name="Rectangle: Rounded Corners 12">
              <a:extLst>
                <a:ext uri="{FF2B5EF4-FFF2-40B4-BE49-F238E27FC236}">
                  <a16:creationId xmlns:a16="http://schemas.microsoft.com/office/drawing/2014/main" id="{303D2542-E23C-B5AC-5909-01C813384CB2}"/>
                </a:ext>
              </a:extLst>
            </p:cNvPr>
            <p:cNvSpPr/>
            <p:nvPr/>
          </p:nvSpPr>
          <p:spPr>
            <a:xfrm>
              <a:off x="4533900" y="3162300"/>
              <a:ext cx="12801600" cy="2482667"/>
            </a:xfrm>
            <a:prstGeom prst="roundRect">
              <a:avLst>
                <a:gd name="adj" fmla="val 10620"/>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F6F1718-1C26-0029-EB2F-03781BAD7D74}"/>
                </a:ext>
              </a:extLst>
            </p:cNvPr>
            <p:cNvSpPr txBox="1"/>
            <p:nvPr/>
          </p:nvSpPr>
          <p:spPr>
            <a:xfrm>
              <a:off x="4648200" y="3162300"/>
              <a:ext cx="12573000" cy="2482667"/>
            </a:xfrm>
            <a:prstGeom prst="rect">
              <a:avLst/>
            </a:prstGeom>
            <a:noFill/>
          </p:spPr>
          <p:txBody>
            <a:bodyPr wrap="square">
              <a:spAutoFit/>
            </a:bodyPr>
            <a:lstStyle/>
            <a:p>
              <a:pPr algn="just">
                <a:lnSpc>
                  <a:spcPct val="150000"/>
                </a:lnSpc>
              </a:pPr>
              <a:r>
                <a:rPr lang="vi-VN" sz="3600" b="1" dirty="0">
                  <a:latin typeface="Arial" panose="020B0604020202020204" pitchFamily="34" charset="0"/>
                  <a:cs typeface="Arial" panose="020B0604020202020204" pitchFamily="34" charset="0"/>
                </a:rPr>
                <a:t>Rèn luyện phẩm chất: </a:t>
              </a:r>
              <a:r>
                <a:rPr lang="vi-VN" sz="3600" dirty="0">
                  <a:latin typeface="Arial" panose="020B0604020202020204" pitchFamily="34" charset="0"/>
                  <a:cs typeface="Arial" panose="020B0604020202020204" pitchFamily="34" charset="0"/>
                </a:rPr>
                <a:t>không ngại gian khổ, trung thực, khách quan, ham học hỏi, trau dồi kiến thức, tư duy nhạy bén,…</a:t>
              </a:r>
              <a:endParaRPr lang="en-US" sz="3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96212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771ABBE-4F3B-9313-F0B1-97F6416AB2F4}"/>
              </a:ext>
            </a:extLst>
          </p:cNvPr>
          <p:cNvGrpSpPr/>
          <p:nvPr/>
        </p:nvGrpSpPr>
        <p:grpSpPr>
          <a:xfrm>
            <a:off x="381000" y="571500"/>
            <a:ext cx="17421225" cy="1738296"/>
            <a:chOff x="381000" y="2324100"/>
            <a:chExt cx="17421225" cy="1738296"/>
          </a:xfrm>
        </p:grpSpPr>
        <p:sp>
          <p:nvSpPr>
            <p:cNvPr id="6" name="TextBox 5">
              <a:extLst>
                <a:ext uri="{FF2B5EF4-FFF2-40B4-BE49-F238E27FC236}">
                  <a16:creationId xmlns:a16="http://schemas.microsoft.com/office/drawing/2014/main" id="{64C3BDE1-0707-281B-AA14-D2491244AAC8}"/>
                </a:ext>
              </a:extLst>
            </p:cNvPr>
            <p:cNvSpPr txBox="1"/>
            <p:nvPr/>
          </p:nvSpPr>
          <p:spPr>
            <a:xfrm>
              <a:off x="2057400" y="2324100"/>
              <a:ext cx="15744825" cy="17382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Đóng vai thể hiện bản lĩnh theo đuổi đam mê với nghề yêu thích trong các tình huống.</a:t>
              </a:r>
            </a:p>
          </p:txBody>
        </p:sp>
        <p:sp>
          <p:nvSpPr>
            <p:cNvPr id="7" name="Freeform 5">
              <a:extLst>
                <a:ext uri="{FF2B5EF4-FFF2-40B4-BE49-F238E27FC236}">
                  <a16:creationId xmlns:a16="http://schemas.microsoft.com/office/drawing/2014/main" id="{EDAA307A-EB73-7250-936C-EC10AD2EB124}"/>
                </a:ext>
              </a:extLst>
            </p:cNvPr>
            <p:cNvSpPr/>
            <p:nvPr/>
          </p:nvSpPr>
          <p:spPr>
            <a:xfrm>
              <a:off x="381000" y="2669136"/>
              <a:ext cx="1473776" cy="1048224"/>
            </a:xfrm>
            <a:custGeom>
              <a:avLst/>
              <a:gdLst/>
              <a:ahLst/>
              <a:cxnLst/>
              <a:rect l="l" t="t" r="r" b="b"/>
              <a:pathLst>
                <a:path w="5785308" h="4114800">
                  <a:moveTo>
                    <a:pt x="0" y="0"/>
                  </a:moveTo>
                  <a:lnTo>
                    <a:pt x="5785308" y="0"/>
                  </a:lnTo>
                  <a:lnTo>
                    <a:pt x="578530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9" name="Rectangle: Rounded Corners 8">
            <a:extLst>
              <a:ext uri="{FF2B5EF4-FFF2-40B4-BE49-F238E27FC236}">
                <a16:creationId xmlns:a16="http://schemas.microsoft.com/office/drawing/2014/main" id="{3F02AEC9-CB81-334E-679E-53329A94D73A}"/>
              </a:ext>
            </a:extLst>
          </p:cNvPr>
          <p:cNvSpPr/>
          <p:nvPr/>
        </p:nvSpPr>
        <p:spPr>
          <a:xfrm>
            <a:off x="2085975" y="2171700"/>
            <a:ext cx="15744825" cy="7315200"/>
          </a:xfrm>
          <a:prstGeom prst="roundRect">
            <a:avLst>
              <a:gd name="adj" fmla="val 4758"/>
            </a:avLst>
          </a:prstGeom>
          <a:solidFill>
            <a:schemeClr val="bg1"/>
          </a:solidFill>
          <a:ln w="38100">
            <a:solidFill>
              <a:schemeClr val="accent6">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500" b="1" i="1" u="none" strike="noStrike" kern="1200" cap="none" spc="0" normalizeH="0" baseline="0" noProof="0" dirty="0">
                <a:ln>
                  <a:noFill/>
                </a:ln>
                <a:solidFill>
                  <a:srgbClr val="C00000"/>
                </a:solidFill>
                <a:effectLst/>
                <a:uLnTx/>
                <a:uFillTx/>
                <a:latin typeface="Arial" panose="020B0604020202020204" pitchFamily="34" charset="0"/>
                <a:ea typeface="+mn-ea"/>
                <a:cs typeface="+mn-cs"/>
              </a:rPr>
              <a:t>Tình huống </a:t>
            </a:r>
            <a:r>
              <a:rPr lang="en-US" sz="3500" b="1" i="1" dirty="0">
                <a:solidFill>
                  <a:srgbClr val="C00000"/>
                </a:solidFill>
                <a:latin typeface="Arial" panose="020B0604020202020204" pitchFamily="34" charset="0"/>
              </a:rPr>
              <a:t>3</a:t>
            </a:r>
            <a:r>
              <a:rPr kumimoji="0" lang="vi-VN" sz="3500" b="1" i="1" u="none" strike="noStrike" kern="1200" cap="none" spc="0" normalizeH="0" baseline="0" noProof="0" dirty="0">
                <a:ln>
                  <a:noFill/>
                </a:ln>
                <a:solidFill>
                  <a:srgbClr val="C00000"/>
                </a:solidFill>
                <a:effectLst/>
                <a:uLnTx/>
                <a:uFillTx/>
                <a:latin typeface="Arial" panose="020B0604020202020204" pitchFamily="34" charset="0"/>
                <a:ea typeface="+mn-ea"/>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 luôn mong muốn trở thành một đầu bếp để có thể chế biến ra nhiều món ăn ngon. Cả nhà ai cũng khen ngợi tài nấu ăn và bày biện khéo léo của N. Tuy nhiên, N cũng có sở trường về công nghệ nên bố mẹ và người thân trong gia đình đều phản đối N trở thành đầu bếp, mọi người khuyên N nên lựa chọn nghề kĩ sư công nghệ viễn thông.</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3500" b="0" i="1" u="none" strike="noStrike" kern="1200" cap="none" spc="0" normalizeH="0" baseline="0" noProof="0" dirty="0">
                <a:ln>
                  <a:noFill/>
                </a:ln>
                <a:solidFill>
                  <a:srgbClr val="C00000"/>
                </a:solidFill>
                <a:effectLst/>
                <a:uLnTx/>
                <a:uFillTx/>
                <a:latin typeface="Arial" panose="020B0604020202020204" pitchFamily="34" charset="0"/>
                <a:ea typeface="+mn-ea"/>
                <a:cs typeface="+mn-cs"/>
              </a:rPr>
              <a:t>Nếu là N, em sẽ làm gì?</a:t>
            </a:r>
            <a:endParaRPr kumimoji="0" lang="vi-VN" sz="3500" b="0" i="1"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3482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F7837F-5A66-14E6-10F0-A536C7322631}"/>
              </a:ext>
            </a:extLst>
          </p:cNvPr>
          <p:cNvSpPr txBox="1"/>
          <p:nvPr/>
        </p:nvSpPr>
        <p:spPr>
          <a:xfrm>
            <a:off x="3124200" y="547926"/>
            <a:ext cx="120396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F79646">
                    <a:lumMod val="75000"/>
                  </a:srgbClr>
                </a:solidFill>
                <a:effectLst/>
                <a:uLnTx/>
                <a:uFillTx/>
                <a:latin typeface="Arial" panose="020B0604020202020204" pitchFamily="34" charset="0"/>
                <a:ea typeface="+mn-ea"/>
                <a:cs typeface="Arial" panose="020B0604020202020204" pitchFamily="34" charset="0"/>
              </a:rPr>
              <a:t>HƯỚNG DẪN XỬ LÍ TÌNH HUỐNG </a:t>
            </a:r>
          </a:p>
        </p:txBody>
      </p:sp>
      <p:sp>
        <p:nvSpPr>
          <p:cNvPr id="14" name="TextBox 13">
            <a:extLst>
              <a:ext uri="{FF2B5EF4-FFF2-40B4-BE49-F238E27FC236}">
                <a16:creationId xmlns:a16="http://schemas.microsoft.com/office/drawing/2014/main" id="{94DE979E-D5B7-9D02-F26C-8588F003FDE3}"/>
              </a:ext>
            </a:extLst>
          </p:cNvPr>
          <p:cNvSpPr txBox="1"/>
          <p:nvPr/>
        </p:nvSpPr>
        <p:spPr>
          <a:xfrm>
            <a:off x="647700" y="1638300"/>
            <a:ext cx="16992600" cy="175221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mn-ea"/>
                <a:cs typeface="+mn-cs"/>
              </a:rPr>
              <a:t>N nên thể hiện bản lĩnh theo đuổi đam mê trở thành một đầu bếp với gia đình bằng cách:</a:t>
            </a:r>
            <a:endParaRPr kumimoji="0" lang="en-US" sz="3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6CD6EC50-D350-721A-25A3-6ECC2E18F3D1}"/>
              </a:ext>
            </a:extLst>
          </p:cNvPr>
          <p:cNvGrpSpPr/>
          <p:nvPr/>
        </p:nvGrpSpPr>
        <p:grpSpPr>
          <a:xfrm>
            <a:off x="647700" y="3434927"/>
            <a:ext cx="16802100" cy="1295401"/>
            <a:chOff x="4533900" y="3162300"/>
            <a:chExt cx="12801600" cy="1295401"/>
          </a:xfrm>
        </p:grpSpPr>
        <p:sp>
          <p:nvSpPr>
            <p:cNvPr id="3" name="Rectangle: Rounded Corners 2">
              <a:extLst>
                <a:ext uri="{FF2B5EF4-FFF2-40B4-BE49-F238E27FC236}">
                  <a16:creationId xmlns:a16="http://schemas.microsoft.com/office/drawing/2014/main" id="{621D788A-9779-0E9B-7D09-6ED76C3ADC14}"/>
                </a:ext>
              </a:extLst>
            </p:cNvPr>
            <p:cNvSpPr/>
            <p:nvPr/>
          </p:nvSpPr>
          <p:spPr>
            <a:xfrm>
              <a:off x="4533900" y="3162300"/>
              <a:ext cx="12801600" cy="1295401"/>
            </a:xfrm>
            <a:prstGeom prst="roundRect">
              <a:avLst>
                <a:gd name="adj" fmla="val 10620"/>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6249AEAA-E2D6-9BEE-E312-2DF547E4C6A5}"/>
                </a:ext>
              </a:extLst>
            </p:cNvPr>
            <p:cNvSpPr txBox="1"/>
            <p:nvPr/>
          </p:nvSpPr>
          <p:spPr>
            <a:xfrm>
              <a:off x="4648200" y="3408426"/>
              <a:ext cx="12573000" cy="82067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Rèn </a:t>
              </a:r>
              <a:r>
                <a:rPr kumimoji="0" lang="en-US" sz="36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luyện</a:t>
              </a:r>
              <a:r>
                <a:rPr kumimoji="0" lang="en-US" sz="3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kĩ</a:t>
              </a:r>
              <a:r>
                <a:rPr kumimoji="0" lang="en-US" sz="3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r>
                <a:rPr kumimoji="0" lang="en-US" sz="3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nấu</a:t>
              </a:r>
              <a:r>
                <a:rPr kumimoji="0" lang="en-US" sz="3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ăn</a:t>
              </a:r>
              <a:r>
                <a:rPr kumimoji="0" lang="en-US" sz="3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bày</a:t>
              </a:r>
              <a:r>
                <a:rPr kumimoji="0" lang="en-US" sz="3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biện</a:t>
              </a:r>
              <a:r>
                <a:rPr kumimoji="0" lang="en-US" sz="3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grpSp>
        <p:nvGrpSpPr>
          <p:cNvPr id="8" name="Group 7">
            <a:extLst>
              <a:ext uri="{FF2B5EF4-FFF2-40B4-BE49-F238E27FC236}">
                <a16:creationId xmlns:a16="http://schemas.microsoft.com/office/drawing/2014/main" id="{690671CC-BD99-6F8F-D40D-F4283E96E671}"/>
              </a:ext>
            </a:extLst>
          </p:cNvPr>
          <p:cNvGrpSpPr/>
          <p:nvPr/>
        </p:nvGrpSpPr>
        <p:grpSpPr>
          <a:xfrm>
            <a:off x="647700" y="4838700"/>
            <a:ext cx="16802100" cy="1905001"/>
            <a:chOff x="4533900" y="3162301"/>
            <a:chExt cx="12801600" cy="1295400"/>
          </a:xfrm>
        </p:grpSpPr>
        <p:sp>
          <p:nvSpPr>
            <p:cNvPr id="9" name="Rectangle: Rounded Corners 8">
              <a:extLst>
                <a:ext uri="{FF2B5EF4-FFF2-40B4-BE49-F238E27FC236}">
                  <a16:creationId xmlns:a16="http://schemas.microsoft.com/office/drawing/2014/main" id="{F4119DCC-6468-4D96-8981-8EBA9A5F5A3E}"/>
                </a:ext>
              </a:extLst>
            </p:cNvPr>
            <p:cNvSpPr/>
            <p:nvPr/>
          </p:nvSpPr>
          <p:spPr>
            <a:xfrm>
              <a:off x="4533900" y="3162301"/>
              <a:ext cx="12801600" cy="1295400"/>
            </a:xfrm>
            <a:prstGeom prst="roundRect">
              <a:avLst>
                <a:gd name="adj" fmla="val 10620"/>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AF59176F-5AA1-873A-CE3D-923D4F29DE96}"/>
                </a:ext>
              </a:extLst>
            </p:cNvPr>
            <p:cNvSpPr txBox="1"/>
            <p:nvPr/>
          </p:nvSpPr>
          <p:spPr>
            <a:xfrm>
              <a:off x="4648200" y="3485115"/>
              <a:ext cx="12573000" cy="55805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Rèn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luyện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kĩ</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tạo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lập</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hoạch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grpSp>
        <p:nvGrpSpPr>
          <p:cNvPr id="11" name="Group 10">
            <a:extLst>
              <a:ext uri="{FF2B5EF4-FFF2-40B4-BE49-F238E27FC236}">
                <a16:creationId xmlns:a16="http://schemas.microsoft.com/office/drawing/2014/main" id="{43C323CA-9AA6-D4B6-0005-DFDA6A83323C}"/>
              </a:ext>
            </a:extLst>
          </p:cNvPr>
          <p:cNvGrpSpPr/>
          <p:nvPr/>
        </p:nvGrpSpPr>
        <p:grpSpPr>
          <a:xfrm>
            <a:off x="623258" y="6819900"/>
            <a:ext cx="16802100" cy="1905001"/>
            <a:chOff x="4533900" y="3162300"/>
            <a:chExt cx="12801600" cy="1905001"/>
          </a:xfrm>
        </p:grpSpPr>
        <p:sp>
          <p:nvSpPr>
            <p:cNvPr id="13" name="Rectangle: Rounded Corners 12">
              <a:extLst>
                <a:ext uri="{FF2B5EF4-FFF2-40B4-BE49-F238E27FC236}">
                  <a16:creationId xmlns:a16="http://schemas.microsoft.com/office/drawing/2014/main" id="{303D2542-E23C-B5AC-5909-01C813384CB2}"/>
                </a:ext>
              </a:extLst>
            </p:cNvPr>
            <p:cNvSpPr/>
            <p:nvPr/>
          </p:nvSpPr>
          <p:spPr>
            <a:xfrm>
              <a:off x="4533900" y="3162300"/>
              <a:ext cx="12801600" cy="1905001"/>
            </a:xfrm>
            <a:prstGeom prst="roundRect">
              <a:avLst>
                <a:gd name="adj" fmla="val 10620"/>
              </a:avLst>
            </a:prstGeom>
            <a:solidFill>
              <a:schemeClr val="bg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FF6F1718-1C26-0029-EB2F-03781BAD7D74}"/>
                </a:ext>
              </a:extLst>
            </p:cNvPr>
            <p:cNvSpPr txBox="1"/>
            <p:nvPr/>
          </p:nvSpPr>
          <p:spPr>
            <a:xfrm>
              <a:off x="4648200" y="3162300"/>
              <a:ext cx="12573000" cy="165167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Rèn luyện phẩm chất: nhanh nhẹn, khéo tay, sức khỏe tốt, có mắt thẩm mĩ, nhạy cảm với mùi vị,…</a:t>
              </a:r>
              <a:endParaRPr kumimoji="0" lang="en-US" sz="36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117794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1028699" y="1042987"/>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chemeClr val="bg1"/>
            </a:solidFill>
            <a:ln w="209550" cap="sq">
              <a:solidFill>
                <a:srgbClr val="FFCB7C"/>
              </a:solidFill>
              <a:prstDash val="solid"/>
              <a:miter/>
            </a:ln>
          </p:spPr>
          <p:txBody>
            <a:bodyPr/>
            <a:lstStyle/>
            <a:p>
              <a:endParaRPr lang="en-US"/>
            </a:p>
          </p:txBody>
        </p:sp>
        <p:sp>
          <p:nvSpPr>
            <p:cNvPr id="4" name="TextBox 4"/>
            <p:cNvSpPr txBox="1"/>
            <p:nvPr/>
          </p:nvSpPr>
          <p:spPr>
            <a:xfrm>
              <a:off x="0" y="-28575"/>
              <a:ext cx="4274726" cy="21960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p:cNvSpPr txBox="1"/>
          <p:nvPr/>
        </p:nvSpPr>
        <p:spPr>
          <a:xfrm>
            <a:off x="1507990" y="2525811"/>
            <a:ext cx="15272018" cy="497988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7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THỂ HIỆN BẢN LĨNH TRONG VIỆC THEO ĐUỔI ĐAM MÊ VỚI NGHỀ YÊU THÍCH</a:t>
            </a:r>
          </a:p>
        </p:txBody>
      </p:sp>
      <p:sp>
        <p:nvSpPr>
          <p:cNvPr id="12" name="Freeform 2">
            <a:extLst>
              <a:ext uri="{FF2B5EF4-FFF2-40B4-BE49-F238E27FC236}">
                <a16:creationId xmlns:a16="http://schemas.microsoft.com/office/drawing/2014/main" id="{984BBFBF-59CA-121A-28A2-258C4BFA10C0}"/>
              </a:ext>
            </a:extLst>
          </p:cNvPr>
          <p:cNvSpPr/>
          <p:nvPr/>
        </p:nvSpPr>
        <p:spPr>
          <a:xfrm>
            <a:off x="17426081" y="1288411"/>
            <a:ext cx="885653" cy="711743"/>
          </a:xfrm>
          <a:custGeom>
            <a:avLst/>
            <a:gdLst/>
            <a:ahLst/>
            <a:cxnLst/>
            <a:rect l="l" t="t" r="r" b="b"/>
            <a:pathLst>
              <a:path w="885653" h="711743">
                <a:moveTo>
                  <a:pt x="0" y="0"/>
                </a:moveTo>
                <a:lnTo>
                  <a:pt x="885653" y="0"/>
                </a:lnTo>
                <a:lnTo>
                  <a:pt x="885653" y="711743"/>
                </a:lnTo>
                <a:lnTo>
                  <a:pt x="0" y="71174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3" name="Freeform 3">
            <a:extLst>
              <a:ext uri="{FF2B5EF4-FFF2-40B4-BE49-F238E27FC236}">
                <a16:creationId xmlns:a16="http://schemas.microsoft.com/office/drawing/2014/main" id="{D7925031-CAF3-B010-0DEE-F60AD4CCBDA6}"/>
              </a:ext>
            </a:extLst>
          </p:cNvPr>
          <p:cNvSpPr/>
          <p:nvPr/>
        </p:nvSpPr>
        <p:spPr>
          <a:xfrm>
            <a:off x="35354" y="4152900"/>
            <a:ext cx="898096" cy="721742"/>
          </a:xfrm>
          <a:custGeom>
            <a:avLst/>
            <a:gdLst/>
            <a:ahLst/>
            <a:cxnLst/>
            <a:rect l="l" t="t" r="r" b="b"/>
            <a:pathLst>
              <a:path w="898096" h="721742">
                <a:moveTo>
                  <a:pt x="0" y="0"/>
                </a:moveTo>
                <a:lnTo>
                  <a:pt x="898096" y="0"/>
                </a:lnTo>
                <a:lnTo>
                  <a:pt x="898096" y="721743"/>
                </a:lnTo>
                <a:lnTo>
                  <a:pt x="0" y="7217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601534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C5D054-2462-6B32-9925-36783FCC2DF2}"/>
              </a:ext>
            </a:extLst>
          </p:cNvPr>
          <p:cNvSpPr txBox="1"/>
          <p:nvPr/>
        </p:nvSpPr>
        <p:spPr>
          <a:xfrm>
            <a:off x="2057400" y="495300"/>
            <a:ext cx="15697200" cy="1824923"/>
          </a:xfrm>
          <a:prstGeom prst="rect">
            <a:avLst/>
          </a:prstGeom>
          <a:noFill/>
        </p:spPr>
        <p:txBody>
          <a:bodyPr wrap="square">
            <a:spAutoFit/>
          </a:bodyPr>
          <a:lstStyle/>
          <a:p>
            <a:pPr algn="just">
              <a:lnSpc>
                <a:spcPct val="150000"/>
              </a:lnSpc>
            </a:pPr>
            <a:r>
              <a:rPr lang="en-US" sz="4000" i="1">
                <a:latin typeface="Arial" panose="020B0604020202020204" pitchFamily="34" charset="0"/>
                <a:cs typeface="Arial" panose="020B0604020202020204" pitchFamily="34" charset="0"/>
              </a:rPr>
              <a:t>Đọc thông tin và trả lời câu hỏi: </a:t>
            </a:r>
            <a:r>
              <a:rPr lang="en-US" sz="4000">
                <a:latin typeface="Arial" panose="020B0604020202020204" pitchFamily="34" charset="0"/>
                <a:cs typeface="Arial" panose="020B0604020202020204" pitchFamily="34" charset="0"/>
              </a:rPr>
              <a:t>Nêu những biểu hiện của sự tự tin về bản thân.</a:t>
            </a:r>
          </a:p>
        </p:txBody>
      </p:sp>
      <p:grpSp>
        <p:nvGrpSpPr>
          <p:cNvPr id="14" name="Group 13">
            <a:extLst>
              <a:ext uri="{FF2B5EF4-FFF2-40B4-BE49-F238E27FC236}">
                <a16:creationId xmlns:a16="http://schemas.microsoft.com/office/drawing/2014/main" id="{7929CE89-5FB7-41B8-1CC1-577B63908B49}"/>
              </a:ext>
            </a:extLst>
          </p:cNvPr>
          <p:cNvGrpSpPr/>
          <p:nvPr/>
        </p:nvGrpSpPr>
        <p:grpSpPr>
          <a:xfrm>
            <a:off x="737235" y="2552700"/>
            <a:ext cx="16788765" cy="1524000"/>
            <a:chOff x="762000" y="2857501"/>
            <a:chExt cx="12902565" cy="1524000"/>
          </a:xfrm>
        </p:grpSpPr>
        <p:sp>
          <p:nvSpPr>
            <p:cNvPr id="10" name="Rectangle: Rounded Corners 9">
              <a:extLst>
                <a:ext uri="{FF2B5EF4-FFF2-40B4-BE49-F238E27FC236}">
                  <a16:creationId xmlns:a16="http://schemas.microsoft.com/office/drawing/2014/main" id="{4D9187D6-AD7E-CA14-5390-FF19BAB895DB}"/>
                </a:ext>
              </a:extLst>
            </p:cNvPr>
            <p:cNvSpPr/>
            <p:nvPr/>
          </p:nvSpPr>
          <p:spPr>
            <a:xfrm>
              <a:off x="762000" y="2857501"/>
              <a:ext cx="12902565" cy="1524000"/>
            </a:xfrm>
            <a:prstGeom prst="roundRect">
              <a:avLst>
                <a:gd name="adj" fmla="val 10619"/>
              </a:avLst>
            </a:prstGeom>
            <a:solidFill>
              <a:srgbClr val="DEFFF4"/>
            </a:solidFill>
            <a:ln w="38100">
              <a:solidFill>
                <a:schemeClr val="accent5">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D4C5387-5EF9-5490-33DE-9D82D5F166DE}"/>
                </a:ext>
              </a:extLst>
            </p:cNvPr>
            <p:cNvSpPr txBox="1"/>
            <p:nvPr/>
          </p:nvSpPr>
          <p:spPr>
            <a:xfrm>
              <a:off x="1066800" y="3265558"/>
              <a:ext cx="12268200" cy="707886"/>
            </a:xfrm>
            <a:prstGeom prst="rect">
              <a:avLst/>
            </a:prstGeom>
            <a:noFill/>
          </p:spPr>
          <p:txBody>
            <a:bodyPr wrap="square">
              <a:spAutoFit/>
            </a:bodyPr>
            <a:lstStyle/>
            <a:p>
              <a:r>
                <a:rPr lang="vi-VN" sz="4000"/>
                <a:t>Luôn tin tưởng vào khả năng của bản thân.</a:t>
              </a:r>
              <a:endParaRPr lang="en-US" sz="4000"/>
            </a:p>
          </p:txBody>
        </p:sp>
      </p:grpSp>
      <p:grpSp>
        <p:nvGrpSpPr>
          <p:cNvPr id="16" name="Group 15">
            <a:extLst>
              <a:ext uri="{FF2B5EF4-FFF2-40B4-BE49-F238E27FC236}">
                <a16:creationId xmlns:a16="http://schemas.microsoft.com/office/drawing/2014/main" id="{FBEB333C-E858-C1C5-B56A-969CC30AEB02}"/>
              </a:ext>
            </a:extLst>
          </p:cNvPr>
          <p:cNvGrpSpPr/>
          <p:nvPr/>
        </p:nvGrpSpPr>
        <p:grpSpPr>
          <a:xfrm>
            <a:off x="685800" y="4381500"/>
            <a:ext cx="16840200" cy="1524000"/>
            <a:chOff x="762000" y="2857501"/>
            <a:chExt cx="12902565" cy="1524000"/>
          </a:xfrm>
        </p:grpSpPr>
        <p:sp>
          <p:nvSpPr>
            <p:cNvPr id="17" name="Rectangle: Rounded Corners 16">
              <a:extLst>
                <a:ext uri="{FF2B5EF4-FFF2-40B4-BE49-F238E27FC236}">
                  <a16:creationId xmlns:a16="http://schemas.microsoft.com/office/drawing/2014/main" id="{026D9C0D-8BF7-CF37-7573-9009D2A20718}"/>
                </a:ext>
              </a:extLst>
            </p:cNvPr>
            <p:cNvSpPr/>
            <p:nvPr/>
          </p:nvSpPr>
          <p:spPr>
            <a:xfrm>
              <a:off x="762000" y="2857501"/>
              <a:ext cx="12902565" cy="1524000"/>
            </a:xfrm>
            <a:prstGeom prst="roundRect">
              <a:avLst>
                <a:gd name="adj" fmla="val 10619"/>
              </a:avLst>
            </a:prstGeom>
            <a:solidFill>
              <a:srgbClr val="DEFFF4"/>
            </a:solidFill>
            <a:ln w="38100">
              <a:solidFill>
                <a:schemeClr val="accent5">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8B26D97-B34D-8A3C-9815-E57203CF61CD}"/>
                </a:ext>
              </a:extLst>
            </p:cNvPr>
            <p:cNvSpPr txBox="1"/>
            <p:nvPr/>
          </p:nvSpPr>
          <p:spPr>
            <a:xfrm>
              <a:off x="1066800" y="3265558"/>
              <a:ext cx="12268200" cy="707886"/>
            </a:xfrm>
            <a:prstGeom prst="rect">
              <a:avLst/>
            </a:prstGeom>
            <a:noFill/>
          </p:spPr>
          <p:txBody>
            <a:bodyPr wrap="square">
              <a:spAutoFit/>
            </a:bodyPr>
            <a:lstStyle/>
            <a:p>
              <a:r>
                <a:rPr lang="vi-VN" sz="4000"/>
                <a:t>Chủ động, tự giác trong học tập và cuộc sống.</a:t>
              </a:r>
              <a:endParaRPr lang="en-US" sz="4000"/>
            </a:p>
          </p:txBody>
        </p:sp>
      </p:grpSp>
      <p:grpSp>
        <p:nvGrpSpPr>
          <p:cNvPr id="19" name="Group 18">
            <a:extLst>
              <a:ext uri="{FF2B5EF4-FFF2-40B4-BE49-F238E27FC236}">
                <a16:creationId xmlns:a16="http://schemas.microsoft.com/office/drawing/2014/main" id="{1E39FFC3-E714-DB31-70E8-C84CAAC708D8}"/>
              </a:ext>
            </a:extLst>
          </p:cNvPr>
          <p:cNvGrpSpPr/>
          <p:nvPr/>
        </p:nvGrpSpPr>
        <p:grpSpPr>
          <a:xfrm>
            <a:off x="700087" y="6286500"/>
            <a:ext cx="16825913" cy="1524000"/>
            <a:chOff x="762000" y="2857501"/>
            <a:chExt cx="12902565" cy="1524000"/>
          </a:xfrm>
        </p:grpSpPr>
        <p:sp>
          <p:nvSpPr>
            <p:cNvPr id="20" name="Rectangle: Rounded Corners 19">
              <a:extLst>
                <a:ext uri="{FF2B5EF4-FFF2-40B4-BE49-F238E27FC236}">
                  <a16:creationId xmlns:a16="http://schemas.microsoft.com/office/drawing/2014/main" id="{1F778B0F-4E27-0A9C-972D-F8D6D074A134}"/>
                </a:ext>
              </a:extLst>
            </p:cNvPr>
            <p:cNvSpPr/>
            <p:nvPr/>
          </p:nvSpPr>
          <p:spPr>
            <a:xfrm>
              <a:off x="762000" y="2857501"/>
              <a:ext cx="12902565" cy="1524000"/>
            </a:xfrm>
            <a:prstGeom prst="roundRect">
              <a:avLst>
                <a:gd name="adj" fmla="val 10619"/>
              </a:avLst>
            </a:prstGeom>
            <a:solidFill>
              <a:srgbClr val="DEFFF4"/>
            </a:solidFill>
            <a:ln w="38100">
              <a:solidFill>
                <a:schemeClr val="accent5">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09F53D9-F77A-F5A5-109C-94DE1A7A6DF0}"/>
                </a:ext>
              </a:extLst>
            </p:cNvPr>
            <p:cNvSpPr txBox="1"/>
            <p:nvPr/>
          </p:nvSpPr>
          <p:spPr>
            <a:xfrm>
              <a:off x="1066800" y="3265558"/>
              <a:ext cx="12268200" cy="707886"/>
            </a:xfrm>
            <a:prstGeom prst="rect">
              <a:avLst/>
            </a:prstGeom>
            <a:noFill/>
          </p:spPr>
          <p:txBody>
            <a:bodyPr wrap="square">
              <a:spAutoFit/>
            </a:bodyPr>
            <a:lstStyle/>
            <a:p>
              <a:r>
                <a:rPr lang="vi-VN" sz="4000"/>
                <a:t>Tích cực tham gia các hoạt động tập thể.</a:t>
              </a:r>
              <a:endParaRPr lang="en-US" sz="4000"/>
            </a:p>
          </p:txBody>
        </p:sp>
      </p:grpSp>
      <p:grpSp>
        <p:nvGrpSpPr>
          <p:cNvPr id="22" name="Group 21">
            <a:extLst>
              <a:ext uri="{FF2B5EF4-FFF2-40B4-BE49-F238E27FC236}">
                <a16:creationId xmlns:a16="http://schemas.microsoft.com/office/drawing/2014/main" id="{A98469F8-48A6-6360-7EAF-AE019926B47C}"/>
              </a:ext>
            </a:extLst>
          </p:cNvPr>
          <p:cNvGrpSpPr/>
          <p:nvPr/>
        </p:nvGrpSpPr>
        <p:grpSpPr>
          <a:xfrm>
            <a:off x="712470" y="8039100"/>
            <a:ext cx="16813530" cy="1839606"/>
            <a:chOff x="762000" y="2761609"/>
            <a:chExt cx="12902565" cy="1839606"/>
          </a:xfrm>
        </p:grpSpPr>
        <p:sp>
          <p:nvSpPr>
            <p:cNvPr id="23" name="Rectangle: Rounded Corners 22">
              <a:extLst>
                <a:ext uri="{FF2B5EF4-FFF2-40B4-BE49-F238E27FC236}">
                  <a16:creationId xmlns:a16="http://schemas.microsoft.com/office/drawing/2014/main" id="{060A6EDF-3C88-4FD6-D48A-CB9425632A76}"/>
                </a:ext>
              </a:extLst>
            </p:cNvPr>
            <p:cNvSpPr/>
            <p:nvPr/>
          </p:nvSpPr>
          <p:spPr>
            <a:xfrm>
              <a:off x="762000" y="2857500"/>
              <a:ext cx="12902565" cy="1681803"/>
            </a:xfrm>
            <a:prstGeom prst="roundRect">
              <a:avLst>
                <a:gd name="adj" fmla="val 10619"/>
              </a:avLst>
            </a:prstGeom>
            <a:solidFill>
              <a:srgbClr val="DEFFF4"/>
            </a:solidFill>
            <a:ln w="38100">
              <a:solidFill>
                <a:schemeClr val="accent5">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7E552A9-DD55-4B34-112B-527327D09451}"/>
                </a:ext>
              </a:extLst>
            </p:cNvPr>
            <p:cNvSpPr txBox="1"/>
            <p:nvPr/>
          </p:nvSpPr>
          <p:spPr>
            <a:xfrm>
              <a:off x="1064895" y="2761609"/>
              <a:ext cx="12268200" cy="1839606"/>
            </a:xfrm>
            <a:prstGeom prst="rect">
              <a:avLst/>
            </a:prstGeom>
            <a:noFill/>
          </p:spPr>
          <p:txBody>
            <a:bodyPr wrap="square">
              <a:spAutoFit/>
            </a:bodyPr>
            <a:lstStyle/>
            <a:p>
              <a:pPr>
                <a:lnSpc>
                  <a:spcPct val="150000"/>
                </a:lnSpc>
              </a:pPr>
              <a:r>
                <a:rPr lang="vi-VN" sz="4000" dirty="0"/>
                <a:t>Thể hiện giao tiếp bằng mắt và sử dụng ngôn ngữ cơ thể phù hợp.</a:t>
              </a:r>
              <a:endParaRPr lang="en-US" sz="4000" dirty="0"/>
            </a:p>
          </p:txBody>
        </p:sp>
      </p:grpSp>
    </p:spTree>
    <p:extLst>
      <p:ext uri="{BB962C8B-B14F-4D97-AF65-F5344CB8AC3E}">
        <p14:creationId xmlns:p14="http://schemas.microsoft.com/office/powerpoint/2010/main" val="1391162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DF8D387-0292-1EB8-F6E3-9F5DA57714FA}"/>
              </a:ext>
            </a:extLst>
          </p:cNvPr>
          <p:cNvSpPr txBox="1"/>
          <p:nvPr/>
        </p:nvSpPr>
        <p:spPr>
          <a:xfrm>
            <a:off x="964624" y="171079"/>
            <a:ext cx="16713776" cy="90159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rPr>
              <a:t>2. </a:t>
            </a:r>
            <a:r>
              <a:rPr kumimoji="0" lang="vi-VN"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rPr>
              <a:t>Đề xuất cách rèn luyện sự tự tin trong các trường hợp</a:t>
            </a:r>
            <a:endParaRPr kumimoji="0" lang="en-US"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D829EBCB-CDAF-D970-87A8-14265B8A6910}"/>
              </a:ext>
            </a:extLst>
          </p:cNvPr>
          <p:cNvGrpSpPr/>
          <p:nvPr/>
        </p:nvGrpSpPr>
        <p:grpSpPr>
          <a:xfrm>
            <a:off x="-228600" y="1264986"/>
            <a:ext cx="17221200" cy="1738296"/>
            <a:chOff x="331211" y="2328823"/>
            <a:chExt cx="16611600" cy="1738296"/>
          </a:xfrm>
        </p:grpSpPr>
        <p:sp>
          <p:nvSpPr>
            <p:cNvPr id="15" name="TextBox 14">
              <a:extLst>
                <a:ext uri="{FF2B5EF4-FFF2-40B4-BE49-F238E27FC236}">
                  <a16:creationId xmlns:a16="http://schemas.microsoft.com/office/drawing/2014/main" id="{19B59BE9-7DA6-6B96-AB07-F8BCC0C5781B}"/>
                </a:ext>
              </a:extLst>
            </p:cNvPr>
            <p:cNvSpPr txBox="1"/>
            <p:nvPr/>
          </p:nvSpPr>
          <p:spPr>
            <a:xfrm>
              <a:off x="2057400" y="2328823"/>
              <a:ext cx="14885411" cy="17382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3800" i="1" dirty="0" err="1">
                  <a:solidFill>
                    <a:prstClr val="black"/>
                  </a:solidFill>
                  <a:latin typeface="Arial" panose="020B0604020202020204" pitchFamily="34" charset="0"/>
                  <a:cs typeface="Arial" panose="020B0604020202020204" pitchFamily="34" charset="0"/>
                </a:rPr>
                <a:t>Đọc</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thông</a:t>
              </a:r>
              <a:r>
                <a:rPr lang="en-US" sz="3800" i="1" dirty="0">
                  <a:solidFill>
                    <a:prstClr val="black"/>
                  </a:solidFill>
                  <a:latin typeface="Arial" panose="020B0604020202020204" pitchFamily="34" charset="0"/>
                  <a:cs typeface="Arial" panose="020B0604020202020204" pitchFamily="34" charset="0"/>
                </a:rPr>
                <a:t> tin </a:t>
              </a:r>
              <a:r>
                <a:rPr lang="en-US" sz="3800" i="1" dirty="0" err="1">
                  <a:solidFill>
                    <a:prstClr val="black"/>
                  </a:solidFill>
                  <a:latin typeface="Arial" panose="020B0604020202020204" pitchFamily="34" charset="0"/>
                  <a:cs typeface="Arial" panose="020B0604020202020204" pitchFamily="34" charset="0"/>
                </a:rPr>
                <a:t>trong</a:t>
              </a:r>
              <a:r>
                <a:rPr lang="en-US" sz="3800" i="1" dirty="0">
                  <a:solidFill>
                    <a:prstClr val="black"/>
                  </a:solidFill>
                  <a:latin typeface="Arial" panose="020B0604020202020204" pitchFamily="34" charset="0"/>
                  <a:cs typeface="Arial" panose="020B0604020202020204" pitchFamily="34" charset="0"/>
                </a:rPr>
                <a:t> SGK </a:t>
              </a:r>
              <a:r>
                <a:rPr lang="en-US" sz="3800" i="1" dirty="0" err="1">
                  <a:solidFill>
                    <a:prstClr val="black"/>
                  </a:solidFill>
                  <a:latin typeface="Arial" panose="020B0604020202020204" pitchFamily="34" charset="0"/>
                  <a:cs typeface="Arial" panose="020B0604020202020204" pitchFamily="34" charset="0"/>
                </a:rPr>
                <a:t>và</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xử</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lí</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các</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tình</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huống</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sau</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đây</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sao</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cho</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phù</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hợp</a:t>
              </a:r>
              <a:r>
                <a:rPr lang="en-US" sz="3800" i="1" dirty="0">
                  <a:solidFill>
                    <a:prstClr val="black"/>
                  </a:solidFill>
                  <a:latin typeface="Arial" panose="020B0604020202020204" pitchFamily="34" charset="0"/>
                  <a:cs typeface="Arial" panose="020B0604020202020204" pitchFamily="34" charset="0"/>
                </a:rPr>
                <a:t>: </a:t>
              </a:r>
              <a:endParaRPr kumimoji="0" lang="en-US" sz="3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5">
              <a:extLst>
                <a:ext uri="{FF2B5EF4-FFF2-40B4-BE49-F238E27FC236}">
                  <a16:creationId xmlns:a16="http://schemas.microsoft.com/office/drawing/2014/main" id="{EB4F688B-3F71-E6DF-E0E2-87D80E2CC69C}"/>
                </a:ext>
              </a:extLst>
            </p:cNvPr>
            <p:cNvSpPr/>
            <p:nvPr/>
          </p:nvSpPr>
          <p:spPr>
            <a:xfrm>
              <a:off x="331211" y="2628900"/>
              <a:ext cx="1600200" cy="1138142"/>
            </a:xfrm>
            <a:custGeom>
              <a:avLst/>
              <a:gdLst/>
              <a:ahLst/>
              <a:cxnLst/>
              <a:rect l="l" t="t" r="r" b="b"/>
              <a:pathLst>
                <a:path w="5785308" h="4114800">
                  <a:moveTo>
                    <a:pt x="0" y="0"/>
                  </a:moveTo>
                  <a:lnTo>
                    <a:pt x="5785308" y="0"/>
                  </a:lnTo>
                  <a:lnTo>
                    <a:pt x="578530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9" name="TextBox 18">
            <a:extLst>
              <a:ext uri="{FF2B5EF4-FFF2-40B4-BE49-F238E27FC236}">
                <a16:creationId xmlns:a16="http://schemas.microsoft.com/office/drawing/2014/main" id="{94E3E998-CEA8-6E47-A211-35612709606F}"/>
              </a:ext>
            </a:extLst>
          </p:cNvPr>
          <p:cNvSpPr txBox="1"/>
          <p:nvPr/>
        </p:nvSpPr>
        <p:spPr>
          <a:xfrm>
            <a:off x="1560935" y="3314700"/>
            <a:ext cx="15584065" cy="2629374"/>
          </a:xfrm>
          <a:prstGeom prst="rect">
            <a:avLst/>
          </a:prstGeom>
          <a:solidFill>
            <a:schemeClr val="bg1"/>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Trường </a:t>
            </a:r>
            <a:r>
              <a:rPr kumimoji="0" lang="en-US" sz="3800" b="1" i="1"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hợp</a:t>
            </a: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1.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Em học tốt, tích cực phát biểu và thảo luận trong giờ học của một số môn học nhưng chưa tự tin tham gia hoạt động tập thể. </a:t>
            </a:r>
            <a:endParaRPr kumimoji="0" lang="en-US" sz="3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1625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p:nvPr/>
        </p:nvGrpSpPr>
        <p:grpSpPr>
          <a:xfrm>
            <a:off x="761043" y="466493"/>
            <a:ext cx="16765909" cy="6734502"/>
            <a:chOff x="0" y="0"/>
            <a:chExt cx="2916871" cy="1604379"/>
          </a:xfrm>
        </p:grpSpPr>
        <p:sp>
          <p:nvSpPr>
            <p:cNvPr id="3" name="Freeform 3"/>
            <p:cNvSpPr/>
            <p:nvPr/>
          </p:nvSpPr>
          <p:spPr>
            <a:xfrm>
              <a:off x="0" y="0"/>
              <a:ext cx="2916871" cy="1604379"/>
            </a:xfrm>
            <a:custGeom>
              <a:avLst/>
              <a:gdLst/>
              <a:ahLst/>
              <a:cxnLst/>
              <a:rect l="l" t="t" r="r" b="b"/>
              <a:pathLst>
                <a:path w="2916871" h="1604379">
                  <a:moveTo>
                    <a:pt x="0" y="0"/>
                  </a:moveTo>
                  <a:lnTo>
                    <a:pt x="2916871" y="0"/>
                  </a:lnTo>
                  <a:lnTo>
                    <a:pt x="2916871" y="1604379"/>
                  </a:lnTo>
                  <a:lnTo>
                    <a:pt x="0" y="1604379"/>
                  </a:lnTo>
                  <a:close/>
                </a:path>
              </a:pathLst>
            </a:custGeom>
            <a:solidFill>
              <a:srgbClr val="FDFCF4"/>
            </a:solidFill>
            <a:ln w="209550" cap="sq">
              <a:solidFill>
                <a:srgbClr val="84D6D0"/>
              </a:solidFill>
              <a:prstDash val="solid"/>
              <a:miter/>
            </a:ln>
          </p:spPr>
          <p:txBody>
            <a:bodyPr/>
            <a:lstStyle/>
            <a:p>
              <a:endParaRPr lang="en-US"/>
            </a:p>
          </p:txBody>
        </p:sp>
        <p:sp>
          <p:nvSpPr>
            <p:cNvPr id="4" name="TextBox 4"/>
            <p:cNvSpPr txBox="1"/>
            <p:nvPr/>
          </p:nvSpPr>
          <p:spPr>
            <a:xfrm>
              <a:off x="0" y="-28575"/>
              <a:ext cx="2916871" cy="163295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p:cNvSpPr txBox="1"/>
          <p:nvPr/>
        </p:nvSpPr>
        <p:spPr>
          <a:xfrm>
            <a:off x="854820" y="3619500"/>
            <a:ext cx="16578353" cy="1544910"/>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7500" b="1" i="0" u="none" strike="noStrike" kern="1200" cap="none" spc="0" normalizeH="0" baseline="0" noProof="0">
                <a:ln>
                  <a:noFill/>
                </a:ln>
                <a:solidFill>
                  <a:srgbClr val="000000"/>
                </a:solidFill>
                <a:effectLst/>
                <a:uLnTx/>
                <a:uFillTx/>
                <a:ea typeface="+mn-ea"/>
                <a:cs typeface="+mn-cs"/>
              </a:rPr>
              <a:t>CHỦ ĐỀ 2: THEO ĐUỔI ĐAM MÊ</a:t>
            </a:r>
            <a:endParaRPr kumimoji="0" lang="en-US" sz="7500" b="1" i="0" u="none" strike="noStrike" kern="1200" cap="none" spc="0" normalizeH="0" baseline="0" noProof="0">
              <a:ln>
                <a:noFill/>
              </a:ln>
              <a:solidFill>
                <a:srgbClr val="000000"/>
              </a:solidFill>
              <a:effectLst/>
              <a:uLnTx/>
              <a:uFillTx/>
              <a:ea typeface="+mn-ea"/>
              <a:cs typeface="+mn-cs"/>
            </a:endParaRPr>
          </a:p>
        </p:txBody>
      </p:sp>
      <p:sp>
        <p:nvSpPr>
          <p:cNvPr id="15" name="TextBox 14">
            <a:extLst>
              <a:ext uri="{FF2B5EF4-FFF2-40B4-BE49-F238E27FC236}">
                <a16:creationId xmlns:a16="http://schemas.microsoft.com/office/drawing/2014/main" id="{668B38FC-CC7A-96C4-A125-249DEA6641B5}"/>
              </a:ext>
            </a:extLst>
          </p:cNvPr>
          <p:cNvSpPr txBox="1"/>
          <p:nvPr/>
        </p:nvSpPr>
        <p:spPr>
          <a:xfrm>
            <a:off x="419096" y="1688693"/>
            <a:ext cx="17449800" cy="1092607"/>
          </a:xfrm>
          <a:prstGeom prst="rect">
            <a:avLst/>
          </a:prstGeom>
          <a:noFill/>
        </p:spPr>
        <p:txBody>
          <a:bodyPr wrap="square" rtlCol="0">
            <a:spAutoFit/>
          </a:bodyPr>
          <a:lstStyle/>
          <a:p>
            <a:pPr algn="ctr"/>
            <a:r>
              <a:rPr lang="en-US" sz="6500" b="1">
                <a:solidFill>
                  <a:srgbClr val="C00000"/>
                </a:solidFill>
                <a:latin typeface="Arial" panose="020B0604020202020204" pitchFamily="34" charset="0"/>
                <a:cs typeface="Arial" panose="020B0604020202020204" pitchFamily="34" charset="0"/>
              </a:rPr>
              <a:t>HOẠT ĐỘNG GIÁO DỤC THEO CHỦ ĐỀ </a:t>
            </a:r>
          </a:p>
        </p:txBody>
      </p:sp>
      <p:cxnSp>
        <p:nvCxnSpPr>
          <p:cNvPr id="17" name="Straight Connector 16">
            <a:extLst>
              <a:ext uri="{FF2B5EF4-FFF2-40B4-BE49-F238E27FC236}">
                <a16:creationId xmlns:a16="http://schemas.microsoft.com/office/drawing/2014/main" id="{446C28BB-70AE-FBEC-6316-FB47E06FEA0C}"/>
              </a:ext>
            </a:extLst>
          </p:cNvPr>
          <p:cNvCxnSpPr/>
          <p:nvPr/>
        </p:nvCxnSpPr>
        <p:spPr>
          <a:xfrm>
            <a:off x="4554258" y="3086100"/>
            <a:ext cx="9067800" cy="0"/>
          </a:xfrm>
          <a:prstGeom prst="line">
            <a:avLst/>
          </a:prstGeom>
          <a:ln w="3810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22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8"/>
          <p:cNvSpPr txBox="1"/>
          <p:nvPr/>
        </p:nvSpPr>
        <p:spPr>
          <a:xfrm>
            <a:off x="762000" y="704664"/>
            <a:ext cx="16451330" cy="733443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1654576" y="1104900"/>
            <a:ext cx="7597942" cy="886525"/>
          </a:xfrm>
          <a:prstGeom prst="rect">
            <a:avLst/>
          </a:prstGeom>
        </p:spPr>
        <p:txBody>
          <a:bodyPr wrap="square" lIns="0" tIns="0" rIns="0" bIns="0" rtlCol="0" anchor="t">
            <a:spAutoFit/>
          </a:bodyPr>
          <a:lstStyle/>
          <a:p>
            <a:pPr marL="0" marR="0" lvl="0" indent="0" algn="ctr" defTabSz="914400" rtl="0" eaLnBrk="1" fontAlgn="auto" latinLnBrk="0" hangingPunct="1">
              <a:lnSpc>
                <a:spcPts val="7679"/>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Trường hợp 1</a:t>
            </a:r>
          </a:p>
        </p:txBody>
      </p:sp>
      <p:sp>
        <p:nvSpPr>
          <p:cNvPr id="13" name="TextBox 13"/>
          <p:cNvSpPr txBox="1"/>
          <p:nvPr/>
        </p:nvSpPr>
        <p:spPr>
          <a:xfrm>
            <a:off x="1074670" y="2247900"/>
            <a:ext cx="15689330" cy="3221331"/>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Rủ bạn cùng tham gia một số hoạt động tập thể.</a:t>
            </a:r>
          </a:p>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Chủ động nhận một số nhiệm vụ trong hoạt động tập thể của lớp, trường phù hợp với khả năng, sở trường của bản thân. </a:t>
            </a:r>
          </a:p>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Vượt qua rào cản tâm lí khi tham gia hoạt động tập thể. </a:t>
            </a:r>
          </a:p>
        </p:txBody>
      </p:sp>
    </p:spTree>
    <p:extLst>
      <p:ext uri="{BB962C8B-B14F-4D97-AF65-F5344CB8AC3E}">
        <p14:creationId xmlns:p14="http://schemas.microsoft.com/office/powerpoint/2010/main" val="1611153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29EBCB-CDAF-D970-87A8-14265B8A6910}"/>
              </a:ext>
            </a:extLst>
          </p:cNvPr>
          <p:cNvGrpSpPr/>
          <p:nvPr/>
        </p:nvGrpSpPr>
        <p:grpSpPr>
          <a:xfrm>
            <a:off x="964624" y="856635"/>
            <a:ext cx="15875576" cy="1738296"/>
            <a:chOff x="331211" y="2328823"/>
            <a:chExt cx="16611600" cy="1738296"/>
          </a:xfrm>
        </p:grpSpPr>
        <p:sp>
          <p:nvSpPr>
            <p:cNvPr id="15" name="TextBox 14">
              <a:extLst>
                <a:ext uri="{FF2B5EF4-FFF2-40B4-BE49-F238E27FC236}">
                  <a16:creationId xmlns:a16="http://schemas.microsoft.com/office/drawing/2014/main" id="{19B59BE9-7DA6-6B96-AB07-F8BCC0C5781B}"/>
                </a:ext>
              </a:extLst>
            </p:cNvPr>
            <p:cNvSpPr txBox="1"/>
            <p:nvPr/>
          </p:nvSpPr>
          <p:spPr>
            <a:xfrm>
              <a:off x="2057400" y="2328823"/>
              <a:ext cx="14885411" cy="17382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3800" i="1" dirty="0" err="1">
                  <a:solidFill>
                    <a:prstClr val="black"/>
                  </a:solidFill>
                  <a:latin typeface="Arial" panose="020B0604020202020204" pitchFamily="34" charset="0"/>
                  <a:cs typeface="Arial" panose="020B0604020202020204" pitchFamily="34" charset="0"/>
                </a:rPr>
                <a:t>Đọc</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thông</a:t>
              </a:r>
              <a:r>
                <a:rPr lang="en-US" sz="3800" i="1" dirty="0">
                  <a:solidFill>
                    <a:prstClr val="black"/>
                  </a:solidFill>
                  <a:latin typeface="Arial" panose="020B0604020202020204" pitchFamily="34" charset="0"/>
                  <a:cs typeface="Arial" panose="020B0604020202020204" pitchFamily="34" charset="0"/>
                </a:rPr>
                <a:t> tin </a:t>
              </a:r>
              <a:r>
                <a:rPr lang="en-US" sz="3800" i="1" dirty="0" err="1">
                  <a:solidFill>
                    <a:prstClr val="black"/>
                  </a:solidFill>
                  <a:latin typeface="Arial" panose="020B0604020202020204" pitchFamily="34" charset="0"/>
                  <a:cs typeface="Arial" panose="020B0604020202020204" pitchFamily="34" charset="0"/>
                </a:rPr>
                <a:t>trong</a:t>
              </a:r>
              <a:r>
                <a:rPr lang="en-US" sz="3800" i="1" dirty="0">
                  <a:solidFill>
                    <a:prstClr val="black"/>
                  </a:solidFill>
                  <a:latin typeface="Arial" panose="020B0604020202020204" pitchFamily="34" charset="0"/>
                  <a:cs typeface="Arial" panose="020B0604020202020204" pitchFamily="34" charset="0"/>
                </a:rPr>
                <a:t> SGK </a:t>
              </a:r>
              <a:r>
                <a:rPr lang="en-US" sz="3800" i="1" dirty="0" err="1">
                  <a:solidFill>
                    <a:prstClr val="black"/>
                  </a:solidFill>
                  <a:latin typeface="Arial" panose="020B0604020202020204" pitchFamily="34" charset="0"/>
                  <a:cs typeface="Arial" panose="020B0604020202020204" pitchFamily="34" charset="0"/>
                </a:rPr>
                <a:t>và</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xử</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lí</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các</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tình</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huống</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sau</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đây</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sao</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cho</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phù</a:t>
              </a:r>
              <a:r>
                <a:rPr lang="en-US" sz="3800" i="1" dirty="0">
                  <a:solidFill>
                    <a:prstClr val="black"/>
                  </a:solidFill>
                  <a:latin typeface="Arial" panose="020B0604020202020204" pitchFamily="34" charset="0"/>
                  <a:cs typeface="Arial" panose="020B0604020202020204" pitchFamily="34" charset="0"/>
                </a:rPr>
                <a:t> </a:t>
              </a:r>
              <a:r>
                <a:rPr lang="en-US" sz="3800" i="1" dirty="0" err="1">
                  <a:solidFill>
                    <a:prstClr val="black"/>
                  </a:solidFill>
                  <a:latin typeface="Arial" panose="020B0604020202020204" pitchFamily="34" charset="0"/>
                  <a:cs typeface="Arial" panose="020B0604020202020204" pitchFamily="34" charset="0"/>
                </a:rPr>
                <a:t>hợp</a:t>
              </a:r>
              <a:r>
                <a:rPr lang="en-US" sz="3800" i="1" dirty="0">
                  <a:solidFill>
                    <a:prstClr val="black"/>
                  </a:solidFill>
                  <a:latin typeface="Arial" panose="020B0604020202020204" pitchFamily="34" charset="0"/>
                  <a:cs typeface="Arial" panose="020B0604020202020204" pitchFamily="34" charset="0"/>
                </a:rPr>
                <a:t>: </a:t>
              </a:r>
              <a:endParaRPr kumimoji="0" lang="en-US" sz="3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Freeform 5">
              <a:extLst>
                <a:ext uri="{FF2B5EF4-FFF2-40B4-BE49-F238E27FC236}">
                  <a16:creationId xmlns:a16="http://schemas.microsoft.com/office/drawing/2014/main" id="{EB4F688B-3F71-E6DF-E0E2-87D80E2CC69C}"/>
                </a:ext>
              </a:extLst>
            </p:cNvPr>
            <p:cNvSpPr/>
            <p:nvPr/>
          </p:nvSpPr>
          <p:spPr>
            <a:xfrm>
              <a:off x="331211" y="2628900"/>
              <a:ext cx="1600200" cy="1138142"/>
            </a:xfrm>
            <a:custGeom>
              <a:avLst/>
              <a:gdLst/>
              <a:ahLst/>
              <a:cxnLst/>
              <a:rect l="l" t="t" r="r" b="b"/>
              <a:pathLst>
                <a:path w="5785308" h="4114800">
                  <a:moveTo>
                    <a:pt x="0" y="0"/>
                  </a:moveTo>
                  <a:lnTo>
                    <a:pt x="5785308" y="0"/>
                  </a:lnTo>
                  <a:lnTo>
                    <a:pt x="578530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9" name="TextBox 18">
            <a:extLst>
              <a:ext uri="{FF2B5EF4-FFF2-40B4-BE49-F238E27FC236}">
                <a16:creationId xmlns:a16="http://schemas.microsoft.com/office/drawing/2014/main" id="{94E3E998-CEA8-6E47-A211-35612709606F}"/>
              </a:ext>
            </a:extLst>
          </p:cNvPr>
          <p:cNvSpPr txBox="1"/>
          <p:nvPr/>
        </p:nvSpPr>
        <p:spPr>
          <a:xfrm>
            <a:off x="2690813" y="2781300"/>
            <a:ext cx="14301787" cy="3506537"/>
          </a:xfrm>
          <a:prstGeom prst="rect">
            <a:avLst/>
          </a:prstGeom>
          <a:solidFill>
            <a:schemeClr val="bg1"/>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Trường </a:t>
            </a:r>
            <a:r>
              <a:rPr kumimoji="0" lang="en-US" sz="3800" b="1" i="1"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hợp</a:t>
            </a: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2.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Em được phân công thuyết trình về đề tài nghiên cứu của các nhóm, nhưng em lại chưa quen với việc trình bày vấn đề trước đông người. </a:t>
            </a:r>
            <a:endParaRPr kumimoji="0" lang="en-US" sz="3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2142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8"/>
          <p:cNvSpPr txBox="1"/>
          <p:nvPr/>
        </p:nvSpPr>
        <p:spPr>
          <a:xfrm>
            <a:off x="762000" y="701650"/>
            <a:ext cx="16451330" cy="75660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1654576" y="1104900"/>
            <a:ext cx="7597942" cy="886525"/>
          </a:xfrm>
          <a:prstGeom prst="rect">
            <a:avLst/>
          </a:prstGeom>
        </p:spPr>
        <p:txBody>
          <a:bodyPr wrap="square" lIns="0" tIns="0" rIns="0" bIns="0" rtlCol="0" anchor="t">
            <a:spAutoFit/>
          </a:bodyPr>
          <a:lstStyle/>
          <a:p>
            <a:pPr marL="0" marR="0" lvl="0" indent="0" algn="ctr" defTabSz="914400" rtl="0" eaLnBrk="1" fontAlgn="auto" latinLnBrk="0" hangingPunct="1">
              <a:lnSpc>
                <a:spcPts val="7679"/>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Trường hợp 2</a:t>
            </a:r>
          </a:p>
        </p:txBody>
      </p:sp>
      <p:sp>
        <p:nvSpPr>
          <p:cNvPr id="13" name="TextBox 13"/>
          <p:cNvSpPr txBox="1"/>
          <p:nvPr/>
        </p:nvSpPr>
        <p:spPr>
          <a:xfrm>
            <a:off x="1074670" y="2247900"/>
            <a:ext cx="15689330" cy="4052328"/>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Đọc kĩ đề tài nghiên cứu của nhóm</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cùng các thành viên trong nhóm xây dựng bài thuyết trình.</a:t>
            </a:r>
          </a:p>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Tập trình bày mạch lạc nội dung đã viết. </a:t>
            </a:r>
          </a:p>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Tập trình bày trước gương, phối hợp giữa ngôn ngữ và phi ngôn ngữ (biểu cảm, ngữ điệu giọng nói, cử động cơ thể,…).</a:t>
            </a:r>
          </a:p>
        </p:txBody>
      </p:sp>
    </p:spTree>
    <p:extLst>
      <p:ext uri="{BB962C8B-B14F-4D97-AF65-F5344CB8AC3E}">
        <p14:creationId xmlns:p14="http://schemas.microsoft.com/office/powerpoint/2010/main" val="1330879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29EBCB-CDAF-D970-87A8-14265B8A6910}"/>
              </a:ext>
            </a:extLst>
          </p:cNvPr>
          <p:cNvGrpSpPr/>
          <p:nvPr/>
        </p:nvGrpSpPr>
        <p:grpSpPr>
          <a:xfrm>
            <a:off x="533400" y="876300"/>
            <a:ext cx="15849599" cy="1738296"/>
            <a:chOff x="331211" y="2328823"/>
            <a:chExt cx="16611600" cy="1738296"/>
          </a:xfrm>
        </p:grpSpPr>
        <p:sp>
          <p:nvSpPr>
            <p:cNvPr id="15" name="TextBox 14">
              <a:extLst>
                <a:ext uri="{FF2B5EF4-FFF2-40B4-BE49-F238E27FC236}">
                  <a16:creationId xmlns:a16="http://schemas.microsoft.com/office/drawing/2014/main" id="{19B59BE9-7DA6-6B96-AB07-F8BCC0C5781B}"/>
                </a:ext>
              </a:extLst>
            </p:cNvPr>
            <p:cNvSpPr txBox="1"/>
            <p:nvPr/>
          </p:nvSpPr>
          <p:spPr>
            <a:xfrm>
              <a:off x="2057400" y="2328823"/>
              <a:ext cx="14885411" cy="17382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Đọc</a:t>
              </a:r>
              <a:r>
                <a:rPr kumimoji="0" lang="en-US" sz="3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3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tin </a:t>
              </a:r>
              <a:r>
                <a:rPr kumimoji="0" lang="en-US" sz="3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3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SGK </a:t>
              </a:r>
              <a:r>
                <a:rPr kumimoji="0" lang="en-US" sz="3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3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xử</a:t>
              </a:r>
              <a:r>
                <a:rPr kumimoji="0" lang="en-US" sz="3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lí</a:t>
              </a:r>
              <a:r>
                <a:rPr kumimoji="0" lang="en-US" sz="3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tình</a:t>
              </a:r>
              <a:r>
                <a:rPr kumimoji="0" lang="en-US" sz="3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huống</a:t>
              </a:r>
              <a:r>
                <a:rPr kumimoji="0" lang="en-US" sz="3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3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r>
                <a:rPr kumimoji="0" lang="en-US" sz="3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sao</a:t>
              </a:r>
              <a:r>
                <a:rPr kumimoji="0" lang="en-US" sz="3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3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phù</a:t>
              </a:r>
              <a:r>
                <a:rPr kumimoji="0" lang="en-US" sz="3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en-US" sz="3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6" name="Freeform 5">
              <a:extLst>
                <a:ext uri="{FF2B5EF4-FFF2-40B4-BE49-F238E27FC236}">
                  <a16:creationId xmlns:a16="http://schemas.microsoft.com/office/drawing/2014/main" id="{EB4F688B-3F71-E6DF-E0E2-87D80E2CC69C}"/>
                </a:ext>
              </a:extLst>
            </p:cNvPr>
            <p:cNvSpPr/>
            <p:nvPr/>
          </p:nvSpPr>
          <p:spPr>
            <a:xfrm>
              <a:off x="331211" y="2628900"/>
              <a:ext cx="1600200" cy="1138142"/>
            </a:xfrm>
            <a:custGeom>
              <a:avLst/>
              <a:gdLst/>
              <a:ahLst/>
              <a:cxnLst/>
              <a:rect l="l" t="t" r="r" b="b"/>
              <a:pathLst>
                <a:path w="5785308" h="4114800">
                  <a:moveTo>
                    <a:pt x="0" y="0"/>
                  </a:moveTo>
                  <a:lnTo>
                    <a:pt x="5785308" y="0"/>
                  </a:lnTo>
                  <a:lnTo>
                    <a:pt x="578530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9" name="TextBox 18">
            <a:extLst>
              <a:ext uri="{FF2B5EF4-FFF2-40B4-BE49-F238E27FC236}">
                <a16:creationId xmlns:a16="http://schemas.microsoft.com/office/drawing/2014/main" id="{94E3E998-CEA8-6E47-A211-35612709606F}"/>
              </a:ext>
            </a:extLst>
          </p:cNvPr>
          <p:cNvSpPr txBox="1"/>
          <p:nvPr/>
        </p:nvSpPr>
        <p:spPr>
          <a:xfrm>
            <a:off x="2286000" y="3695700"/>
            <a:ext cx="14096999" cy="3506537"/>
          </a:xfrm>
          <a:prstGeom prst="rect">
            <a:avLst/>
          </a:prstGeom>
          <a:solidFill>
            <a:schemeClr val="bg1"/>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Trường </a:t>
            </a:r>
            <a:r>
              <a:rPr kumimoji="0" lang="en-US" sz="3800" b="1" i="1"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hợp</a:t>
            </a: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lang="en-US" sz="3800" b="1" i="1" dirty="0">
                <a:solidFill>
                  <a:srgbClr val="C00000"/>
                </a:solidFill>
                <a:latin typeface="Arial" panose="020B0604020202020204" pitchFamily="34" charset="0"/>
                <a:cs typeface="Arial" panose="020B0604020202020204" pitchFamily="34" charset="0"/>
              </a:rPr>
              <a:t>3</a:t>
            </a: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Em được giao nhiệm vụ thể hiện sở trường nhảy hip hop trong buổi sinh hoạt tập thể do lớp phụ trách, nhưng em chưa quen thể hiện trước đông người.</a:t>
            </a:r>
            <a:endParaRPr kumimoji="0" lang="en-US" sz="3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2353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8"/>
          <p:cNvSpPr txBox="1"/>
          <p:nvPr/>
        </p:nvSpPr>
        <p:spPr>
          <a:xfrm>
            <a:off x="794318" y="698636"/>
            <a:ext cx="16916400" cy="779766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1654576" y="1104900"/>
            <a:ext cx="7597942" cy="886525"/>
          </a:xfrm>
          <a:prstGeom prst="rect">
            <a:avLst/>
          </a:prstGeom>
        </p:spPr>
        <p:txBody>
          <a:bodyPr wrap="square" lIns="0" tIns="0" rIns="0" bIns="0" rtlCol="0" anchor="t">
            <a:spAutoFit/>
          </a:bodyPr>
          <a:lstStyle/>
          <a:p>
            <a:pPr marL="0" marR="0" lvl="0" indent="0" algn="ctr" defTabSz="914400" rtl="0" eaLnBrk="1" fontAlgn="auto" latinLnBrk="0" hangingPunct="1">
              <a:lnSpc>
                <a:spcPts val="7679"/>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Trường hợp 3</a:t>
            </a:r>
          </a:p>
        </p:txBody>
      </p:sp>
      <p:sp>
        <p:nvSpPr>
          <p:cNvPr id="13" name="TextBox 13"/>
          <p:cNvSpPr txBox="1"/>
          <p:nvPr/>
        </p:nvSpPr>
        <p:spPr>
          <a:xfrm>
            <a:off x="1074670" y="2247900"/>
            <a:ext cx="8757753" cy="3221331"/>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Lựa chọn bài nhảy phù hợp.</a:t>
            </a:r>
          </a:p>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Tập nhảy hip hop trước gương một cách tự nhiên.</a:t>
            </a:r>
          </a:p>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Tập biểu diễn trước nhóm nhỏ.</a:t>
            </a:r>
          </a:p>
        </p:txBody>
      </p:sp>
    </p:spTree>
    <p:extLst>
      <p:ext uri="{BB962C8B-B14F-4D97-AF65-F5344CB8AC3E}">
        <p14:creationId xmlns:p14="http://schemas.microsoft.com/office/powerpoint/2010/main" val="2962798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5CB466-4B7C-4010-134F-066A9D4517D0}"/>
              </a:ext>
            </a:extLst>
          </p:cNvPr>
          <p:cNvSpPr txBox="1"/>
          <p:nvPr/>
        </p:nvSpPr>
        <p:spPr>
          <a:xfrm>
            <a:off x="1828800" y="495300"/>
            <a:ext cx="14630400" cy="784830"/>
          </a:xfrm>
          <a:prstGeom prst="rect">
            <a:avLst/>
          </a:prstGeom>
          <a:noFill/>
        </p:spPr>
        <p:txBody>
          <a:bodyPr wrap="square" rtlCol="0">
            <a:spAutoFit/>
          </a:bodyPr>
          <a:lstStyle/>
          <a:p>
            <a:pPr algn="ctr"/>
            <a:r>
              <a:rPr lang="en-US" sz="4500" b="1">
                <a:solidFill>
                  <a:schemeClr val="accent5">
                    <a:lumMod val="50000"/>
                  </a:schemeClr>
                </a:solidFill>
                <a:latin typeface="Arial" panose="020B0604020202020204" pitchFamily="34" charset="0"/>
                <a:cs typeface="Arial" panose="020B0604020202020204" pitchFamily="34" charset="0"/>
              </a:rPr>
              <a:t>MỘT SỐ HOẠT ĐỘNG GIÚP RÈN LUYỆN SỰ TỰ TIN </a:t>
            </a:r>
          </a:p>
        </p:txBody>
      </p:sp>
      <p:grpSp>
        <p:nvGrpSpPr>
          <p:cNvPr id="8" name="Group 7">
            <a:extLst>
              <a:ext uri="{FF2B5EF4-FFF2-40B4-BE49-F238E27FC236}">
                <a16:creationId xmlns:a16="http://schemas.microsoft.com/office/drawing/2014/main" id="{1D964746-9380-03C5-51BA-F1D392815926}"/>
              </a:ext>
            </a:extLst>
          </p:cNvPr>
          <p:cNvGrpSpPr/>
          <p:nvPr/>
        </p:nvGrpSpPr>
        <p:grpSpPr>
          <a:xfrm>
            <a:off x="609600" y="1790699"/>
            <a:ext cx="17068800" cy="6705601"/>
            <a:chOff x="762000" y="1790699"/>
            <a:chExt cx="17068800" cy="6705601"/>
          </a:xfrm>
        </p:grpSpPr>
        <p:sp>
          <p:nvSpPr>
            <p:cNvPr id="7" name="Rectangle: Rounded Corners 6">
              <a:extLst>
                <a:ext uri="{FF2B5EF4-FFF2-40B4-BE49-F238E27FC236}">
                  <a16:creationId xmlns:a16="http://schemas.microsoft.com/office/drawing/2014/main" id="{14459030-6339-6D00-BEEF-628B992FF973}"/>
                </a:ext>
              </a:extLst>
            </p:cNvPr>
            <p:cNvSpPr/>
            <p:nvPr/>
          </p:nvSpPr>
          <p:spPr>
            <a:xfrm>
              <a:off x="762000" y="1790700"/>
              <a:ext cx="17068800" cy="6705600"/>
            </a:xfrm>
            <a:prstGeom prst="roundRect">
              <a:avLst>
                <a:gd name="adj" fmla="val 6440"/>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E446A63-282D-0609-8667-7BBC19E1C93E}"/>
                </a:ext>
              </a:extLst>
            </p:cNvPr>
            <p:cNvSpPr txBox="1"/>
            <p:nvPr/>
          </p:nvSpPr>
          <p:spPr>
            <a:xfrm>
              <a:off x="914400" y="1790699"/>
              <a:ext cx="16840200" cy="663765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600"/>
                <a:t>Sử dụng ngôn ngữ mạch lạc khi giao tiếp, khi tham gia hoạt động.</a:t>
              </a:r>
            </a:p>
            <a:p>
              <a:pPr marL="571500" indent="-571500" algn="just">
                <a:lnSpc>
                  <a:spcPct val="150000"/>
                </a:lnSpc>
                <a:buFont typeface="Arial" panose="020B0604020202020204" pitchFamily="34" charset="0"/>
                <a:buChar char="•"/>
              </a:pPr>
              <a:r>
                <a:rPr lang="vi-VN" sz="3600"/>
                <a:t>Chú ý tư thế, cử chỉ, nét mặt,… phù hợp.</a:t>
              </a:r>
            </a:p>
            <a:p>
              <a:pPr marL="571500" indent="-571500" algn="just">
                <a:lnSpc>
                  <a:spcPct val="150000"/>
                </a:lnSpc>
                <a:buFont typeface="Arial" panose="020B0604020202020204" pitchFamily="34" charset="0"/>
                <a:buChar char="•"/>
              </a:pPr>
              <a:r>
                <a:rPr lang="vi-VN" sz="3600"/>
                <a:t>Kiểm soát hơi thở giúp tự tin trước đông người.</a:t>
              </a:r>
            </a:p>
            <a:p>
              <a:pPr marL="571500" indent="-571500" algn="just">
                <a:lnSpc>
                  <a:spcPct val="150000"/>
                </a:lnSpc>
                <a:buFont typeface="Arial" panose="020B0604020202020204" pitchFamily="34" charset="0"/>
                <a:buChar char="•"/>
              </a:pPr>
              <a:r>
                <a:rPr lang="vi-VN" sz="3600"/>
                <a:t>Ngắt nghỉ hợp lí mỗi khi giao tiếp.</a:t>
              </a:r>
            </a:p>
            <a:p>
              <a:pPr marL="571500" indent="-571500" algn="just">
                <a:lnSpc>
                  <a:spcPct val="150000"/>
                </a:lnSpc>
                <a:buFont typeface="Arial" panose="020B0604020202020204" pitchFamily="34" charset="0"/>
                <a:buChar char="•"/>
              </a:pPr>
              <a:r>
                <a:rPr lang="vi-VN" sz="3600"/>
                <a:t>Tập trung vào trả lời đúng trọng tâm, tránh lan man khi trình bày vấn đề trước đông người.</a:t>
              </a:r>
            </a:p>
            <a:p>
              <a:pPr marL="571500" indent="-571500" algn="just">
                <a:lnSpc>
                  <a:spcPct val="150000"/>
                </a:lnSpc>
                <a:buFont typeface="Arial" panose="020B0604020202020204" pitchFamily="34" charset="0"/>
                <a:buChar char="•"/>
              </a:pPr>
              <a:r>
                <a:rPr lang="vi-VN" sz="3600"/>
                <a:t>Rèn luyện nói trước gương.</a:t>
              </a:r>
            </a:p>
            <a:p>
              <a:pPr marL="571500" indent="-571500" algn="just">
                <a:lnSpc>
                  <a:spcPct val="150000"/>
                </a:lnSpc>
                <a:buFont typeface="Arial" panose="020B0604020202020204" pitchFamily="34" charset="0"/>
                <a:buChar char="•"/>
              </a:pPr>
              <a:r>
                <a:rPr lang="vi-VN" sz="3600"/>
                <a:t>Chú ý đến trang phục phù hợp với không gian và hoàn cảnh xuất hiện. </a:t>
              </a:r>
            </a:p>
          </p:txBody>
        </p:sp>
      </p:grpSp>
    </p:spTree>
    <p:extLst>
      <p:ext uri="{BB962C8B-B14F-4D97-AF65-F5344CB8AC3E}">
        <p14:creationId xmlns:p14="http://schemas.microsoft.com/office/powerpoint/2010/main" val="2487652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3E4E40-4FCB-6854-4C1C-6D653F041BB6}"/>
              </a:ext>
            </a:extLst>
          </p:cNvPr>
          <p:cNvSpPr txBox="1"/>
          <p:nvPr/>
        </p:nvSpPr>
        <p:spPr>
          <a:xfrm>
            <a:off x="964624" y="171079"/>
            <a:ext cx="16713776" cy="182492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b="1">
                <a:solidFill>
                  <a:srgbClr val="8064A2">
                    <a:lumMod val="75000"/>
                  </a:srgbClr>
                </a:solidFill>
                <a:latin typeface="Arial" panose="020B0604020202020204" pitchFamily="34" charset="0"/>
                <a:cs typeface="Arial" panose="020B0604020202020204" pitchFamily="34" charset="0"/>
              </a:rPr>
              <a:t>3</a:t>
            </a:r>
            <a:r>
              <a:rPr kumimoji="0" lang="en-US"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rPr>
              <a:t>. </a:t>
            </a:r>
            <a:r>
              <a:rPr kumimoji="0" lang="vi-VN"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rPr>
              <a:t>Thực hiện các cách rèn luyện sự tự tin về bản thân và chia sẻ cảm nghĩ của em</a:t>
            </a:r>
            <a:endParaRPr kumimoji="0" lang="en-US"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983B91DC-BE79-2236-C9B1-C1BD73CB4166}"/>
              </a:ext>
            </a:extLst>
          </p:cNvPr>
          <p:cNvSpPr txBox="1"/>
          <p:nvPr/>
        </p:nvSpPr>
        <p:spPr>
          <a:xfrm>
            <a:off x="2158712" y="2171700"/>
            <a:ext cx="15519688" cy="1738296"/>
          </a:xfrm>
          <a:prstGeom prst="rect">
            <a:avLst/>
          </a:prstGeom>
          <a:noFill/>
        </p:spPr>
        <p:txBody>
          <a:bodyPr wrap="square">
            <a:spAutoFit/>
          </a:bodyPr>
          <a:lstStyle/>
          <a:p>
            <a:pPr algn="just">
              <a:lnSpc>
                <a:spcPct val="150000"/>
              </a:lnSpc>
            </a:pPr>
            <a:r>
              <a:rPr lang="en-US" sz="3800">
                <a:latin typeface="Arial" panose="020B0604020202020204" pitchFamily="34" charset="0"/>
                <a:cs typeface="Arial" panose="020B0604020202020204" pitchFamily="34" charset="0"/>
              </a:rPr>
              <a:t>Em hãy nêu một số </a:t>
            </a:r>
            <a:r>
              <a:rPr lang="vi-VN" sz="3800">
                <a:latin typeface="Arial" panose="020B0604020202020204" pitchFamily="34" charset="0"/>
                <a:cs typeface="Arial" panose="020B0604020202020204" pitchFamily="34" charset="0"/>
              </a:rPr>
              <a:t>cách rèn luyện sự tự tin của bản thân và nêu cảm nghĩ khi mình rèn luyện được sự tự tin.</a:t>
            </a:r>
            <a:endParaRPr lang="en-US" sz="3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591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D6276-A087-0B03-7B95-99B086F476FC}"/>
              </a:ext>
            </a:extLst>
          </p:cNvPr>
          <p:cNvSpPr txBox="1"/>
          <p:nvPr/>
        </p:nvSpPr>
        <p:spPr>
          <a:xfrm>
            <a:off x="3581400" y="571500"/>
            <a:ext cx="111252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CÁCH ĐỂ RÈN LUYỆN SỰ TỰ TIN </a:t>
            </a:r>
          </a:p>
        </p:txBody>
      </p:sp>
      <p:sp>
        <p:nvSpPr>
          <p:cNvPr id="9" name="TextBox 8">
            <a:extLst>
              <a:ext uri="{FF2B5EF4-FFF2-40B4-BE49-F238E27FC236}">
                <a16:creationId xmlns:a16="http://schemas.microsoft.com/office/drawing/2014/main" id="{0BF3BB16-94C4-FB4E-4E5F-19A638BF1E82}"/>
              </a:ext>
            </a:extLst>
          </p:cNvPr>
          <p:cNvSpPr txBox="1"/>
          <p:nvPr/>
        </p:nvSpPr>
        <p:spPr>
          <a:xfrm>
            <a:off x="545568" y="2592099"/>
            <a:ext cx="7614917" cy="3313664"/>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600" dirty="0"/>
              <a:t>Luôn tự nhủ bản thân, thay đổi góc nhìn, và tự nhủ “Mình có thể làm được. Không gì là không thể nếu ta nỗ lực hết mình”.</a:t>
            </a:r>
          </a:p>
        </p:txBody>
      </p:sp>
      <p:sp>
        <p:nvSpPr>
          <p:cNvPr id="21" name="TextBox 20">
            <a:extLst>
              <a:ext uri="{FF2B5EF4-FFF2-40B4-BE49-F238E27FC236}">
                <a16:creationId xmlns:a16="http://schemas.microsoft.com/office/drawing/2014/main" id="{E025FEF8-E20C-FFD4-45E3-D74D298C95F5}"/>
              </a:ext>
            </a:extLst>
          </p:cNvPr>
          <p:cNvSpPr txBox="1"/>
          <p:nvPr/>
        </p:nvSpPr>
        <p:spPr>
          <a:xfrm>
            <a:off x="9486899" y="2592099"/>
            <a:ext cx="7614917" cy="2482667"/>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600" dirty="0"/>
              <a:t>Có chế độ ăn uống tốt, tập thể dục đều đặn, ngủ đủ giấc, có thái độ sống tích cực.</a:t>
            </a:r>
          </a:p>
        </p:txBody>
      </p:sp>
      <p:sp>
        <p:nvSpPr>
          <p:cNvPr id="26" name="TextBox 25">
            <a:extLst>
              <a:ext uri="{FF2B5EF4-FFF2-40B4-BE49-F238E27FC236}">
                <a16:creationId xmlns:a16="http://schemas.microsoft.com/office/drawing/2014/main" id="{38CE48BA-BD07-90ED-9473-516F6817AFA2}"/>
              </a:ext>
            </a:extLst>
          </p:cNvPr>
          <p:cNvSpPr txBox="1"/>
          <p:nvPr/>
        </p:nvSpPr>
        <p:spPr>
          <a:xfrm>
            <a:off x="467212" y="6362700"/>
            <a:ext cx="7614917" cy="2495876"/>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3600" dirty="0" err="1">
                <a:latin typeface="Arial" panose="020B0604020202020204" pitchFamily="34" charset="0"/>
                <a:cs typeface="Arial" panose="020B0604020202020204" pitchFamily="34" charset="0"/>
              </a:rPr>
              <a:t>Thẳng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thắn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mặt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sự</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ngừng</a:t>
            </a:r>
            <a:r>
              <a:rPr lang="en-US" sz="3600" dirty="0">
                <a:latin typeface="Arial" panose="020B0604020202020204" pitchFamily="34" charset="0"/>
                <a:cs typeface="Arial" panose="020B0604020202020204" pitchFamily="34" charset="0"/>
              </a:rPr>
              <a:t> so </a:t>
            </a:r>
            <a:r>
              <a:rPr lang="en-US" sz="3600" dirty="0" err="1">
                <a:latin typeface="Arial" panose="020B0604020202020204" pitchFamily="34" charset="0"/>
                <a:cs typeface="Arial" panose="020B0604020202020204" pitchFamily="34" charset="0"/>
              </a:rPr>
              <a:t>sánh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người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khác</a:t>
            </a:r>
            <a:r>
              <a:rPr lang="en-US" sz="3600" dirty="0">
                <a:latin typeface="Arial" panose="020B0604020202020204" pitchFamily="34" charset="0"/>
                <a:cs typeface="Arial" panose="020B0604020202020204" pitchFamily="34" charset="0"/>
              </a:rPr>
              <a:t>. </a:t>
            </a:r>
            <a:endParaRPr lang="vi-VN" sz="36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D92FADE-EDC8-1071-A72C-9198CAAFDCF8}"/>
              </a:ext>
            </a:extLst>
          </p:cNvPr>
          <p:cNvSpPr txBox="1"/>
          <p:nvPr/>
        </p:nvSpPr>
        <p:spPr>
          <a:xfrm>
            <a:off x="9585383" y="6286500"/>
            <a:ext cx="7614917" cy="2482667"/>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3600" dirty="0">
                <a:latin typeface="Arial" panose="020B0604020202020204" pitchFamily="34" charset="0"/>
                <a:cs typeface="Arial" panose="020B0604020202020204" pitchFamily="34" charset="0"/>
              </a:rPr>
              <a:t>Nghi </a:t>
            </a:r>
            <a:r>
              <a:rPr lang="en-US" sz="3600" dirty="0" err="1">
                <a:latin typeface="Arial" panose="020B0604020202020204" pitchFamily="34" charset="0"/>
                <a:cs typeface="Arial" panose="020B0604020202020204" pitchFamily="34" charset="0"/>
              </a:rPr>
              <a:t>nhận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thân</a:t>
            </a:r>
            <a:r>
              <a:rPr lang="en-US" sz="3600" dirty="0">
                <a:latin typeface="Arial" panose="020B060402020202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en-US" sz="3600" dirty="0">
                <a:latin typeface="Arial" panose="020B0604020202020204" pitchFamily="34" charset="0"/>
                <a:cs typeface="Arial" panose="020B0604020202020204" pitchFamily="34" charset="0"/>
              </a:rPr>
              <a:t>Học </a:t>
            </a:r>
            <a:r>
              <a:rPr lang="en-US" sz="3600" dirty="0" err="1">
                <a:latin typeface="Arial" panose="020B0604020202020204" pitchFamily="34" charset="0"/>
                <a:cs typeface="Arial" panose="020B0604020202020204" pitchFamily="34" charset="0"/>
              </a:rPr>
              <a:t>kĩ</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mới</a:t>
            </a:r>
            <a:r>
              <a:rPr lang="en-US" sz="3600" dirty="0">
                <a:latin typeface="Arial" panose="020B060402020202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en-US" sz="3600" dirty="0">
                <a:latin typeface="Arial" panose="020B0604020202020204" pitchFamily="34" charset="0"/>
                <a:cs typeface="Arial" panose="020B0604020202020204" pitchFamily="34" charset="0"/>
              </a:rPr>
              <a:t>Rèn </a:t>
            </a:r>
            <a:r>
              <a:rPr lang="en-US" sz="3600" dirty="0" err="1">
                <a:latin typeface="Arial" panose="020B0604020202020204" pitchFamily="34" charset="0"/>
                <a:cs typeface="Arial" panose="020B0604020202020204" pitchFamily="34" charset="0"/>
              </a:rPr>
              <a:t>luyện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kĩ</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tiếp</a:t>
            </a:r>
            <a:r>
              <a:rPr lang="en-US" sz="3600" dirty="0">
                <a:latin typeface="Arial" panose="020B0604020202020204" pitchFamily="34" charset="0"/>
                <a:cs typeface="Arial" panose="020B0604020202020204" pitchFamily="34" charset="0"/>
              </a:rPr>
              <a:t>. </a:t>
            </a:r>
            <a:endParaRPr lang="vi-VN"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161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4"/>
          <p:cNvSpPr txBox="1"/>
          <p:nvPr/>
        </p:nvSpPr>
        <p:spPr>
          <a:xfrm>
            <a:off x="1028699" y="934491"/>
            <a:ext cx="16230600" cy="833809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1507990" y="2525811"/>
            <a:ext cx="15272018" cy="497988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7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THỂ HIỆN SỰ TỰ TIN TRONG ĐỊNH HƯỚNG NGHỀ NGHIỆP CỦA BẢN THÂN</a:t>
            </a:r>
          </a:p>
        </p:txBody>
      </p:sp>
      <p:sp>
        <p:nvSpPr>
          <p:cNvPr id="12" name="Freeform 2">
            <a:extLst>
              <a:ext uri="{FF2B5EF4-FFF2-40B4-BE49-F238E27FC236}">
                <a16:creationId xmlns:a16="http://schemas.microsoft.com/office/drawing/2014/main" id="{984BBFBF-59CA-121A-28A2-258C4BFA10C0}"/>
              </a:ext>
            </a:extLst>
          </p:cNvPr>
          <p:cNvSpPr/>
          <p:nvPr/>
        </p:nvSpPr>
        <p:spPr>
          <a:xfrm>
            <a:off x="17426081" y="1288411"/>
            <a:ext cx="885653" cy="711743"/>
          </a:xfrm>
          <a:custGeom>
            <a:avLst/>
            <a:gdLst/>
            <a:ahLst/>
            <a:cxnLst/>
            <a:rect l="l" t="t" r="r" b="b"/>
            <a:pathLst>
              <a:path w="885653" h="711743">
                <a:moveTo>
                  <a:pt x="0" y="0"/>
                </a:moveTo>
                <a:lnTo>
                  <a:pt x="885653" y="0"/>
                </a:lnTo>
                <a:lnTo>
                  <a:pt x="885653" y="711743"/>
                </a:lnTo>
                <a:lnTo>
                  <a:pt x="0" y="71174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3" name="Freeform 3">
            <a:extLst>
              <a:ext uri="{FF2B5EF4-FFF2-40B4-BE49-F238E27FC236}">
                <a16:creationId xmlns:a16="http://schemas.microsoft.com/office/drawing/2014/main" id="{D7925031-CAF3-B010-0DEE-F60AD4CCBDA6}"/>
              </a:ext>
            </a:extLst>
          </p:cNvPr>
          <p:cNvSpPr/>
          <p:nvPr/>
        </p:nvSpPr>
        <p:spPr>
          <a:xfrm>
            <a:off x="35354" y="4152900"/>
            <a:ext cx="898096" cy="721742"/>
          </a:xfrm>
          <a:custGeom>
            <a:avLst/>
            <a:gdLst/>
            <a:ahLst/>
            <a:cxnLst/>
            <a:rect l="l" t="t" r="r" b="b"/>
            <a:pathLst>
              <a:path w="898096" h="721742">
                <a:moveTo>
                  <a:pt x="0" y="0"/>
                </a:moveTo>
                <a:lnTo>
                  <a:pt x="898096" y="0"/>
                </a:lnTo>
                <a:lnTo>
                  <a:pt x="898096" y="721743"/>
                </a:lnTo>
                <a:lnTo>
                  <a:pt x="0" y="7217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647686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8EFA7C-DF69-2747-F948-9A489B32CF57}"/>
              </a:ext>
            </a:extLst>
          </p:cNvPr>
          <p:cNvSpPr txBox="1"/>
          <p:nvPr/>
        </p:nvSpPr>
        <p:spPr>
          <a:xfrm>
            <a:off x="1053279" y="39433"/>
            <a:ext cx="16713776" cy="90159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rPr>
              <a:t>1. </a:t>
            </a:r>
            <a:r>
              <a:rPr kumimoji="0" lang="vi-VN"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rPr>
              <a:t>Thể hiện sự tự tin khi chia sẻ về định hướng nghề nghiệp</a:t>
            </a:r>
            <a:endParaRPr kumimoji="0" lang="en-US"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7E7C86A4-0242-AD09-1C12-90EBE8EB0B6B}"/>
              </a:ext>
            </a:extLst>
          </p:cNvPr>
          <p:cNvSpPr txBox="1"/>
          <p:nvPr/>
        </p:nvSpPr>
        <p:spPr>
          <a:xfrm>
            <a:off x="1485900" y="1714500"/>
            <a:ext cx="15316200" cy="1738296"/>
          </a:xfrm>
          <a:prstGeom prst="rect">
            <a:avLst/>
          </a:prstGeom>
          <a:noFill/>
        </p:spPr>
        <p:txBody>
          <a:bodyPr wrap="square">
            <a:spAutoFit/>
          </a:bodyPr>
          <a:lstStyle/>
          <a:p>
            <a:pPr algn="just">
              <a:lnSpc>
                <a:spcPct val="150000"/>
              </a:lnSpc>
            </a:pPr>
            <a:r>
              <a:rPr lang="en-US" sz="3800" i="1" dirty="0" err="1">
                <a:solidFill>
                  <a:srgbClr val="C00000"/>
                </a:solidFill>
                <a:latin typeface="Arial" panose="020B0604020202020204" pitchFamily="34" charset="0"/>
                <a:cs typeface="Arial" panose="020B0604020202020204" pitchFamily="34" charset="0"/>
              </a:rPr>
              <a:t>Đọc</a:t>
            </a:r>
            <a:r>
              <a:rPr lang="en-US" sz="3800" i="1" dirty="0">
                <a:solidFill>
                  <a:srgbClr val="C00000"/>
                </a:solidFill>
                <a:latin typeface="Arial" panose="020B0604020202020204" pitchFamily="34" charset="0"/>
                <a:cs typeface="Arial" panose="020B0604020202020204" pitchFamily="34" charset="0"/>
              </a:rPr>
              <a:t> </a:t>
            </a:r>
            <a:r>
              <a:rPr lang="en-US" sz="3800" i="1" dirty="0" err="1">
                <a:solidFill>
                  <a:srgbClr val="C00000"/>
                </a:solidFill>
                <a:latin typeface="Arial" panose="020B0604020202020204" pitchFamily="34" charset="0"/>
                <a:cs typeface="Arial" panose="020B0604020202020204" pitchFamily="34" charset="0"/>
              </a:rPr>
              <a:t>thông</a:t>
            </a:r>
            <a:r>
              <a:rPr lang="en-US" sz="3800" i="1" dirty="0">
                <a:solidFill>
                  <a:srgbClr val="C00000"/>
                </a:solidFill>
                <a:latin typeface="Arial" panose="020B0604020202020204" pitchFamily="34" charset="0"/>
                <a:cs typeface="Arial" panose="020B0604020202020204" pitchFamily="34" charset="0"/>
              </a:rPr>
              <a:t> tin </a:t>
            </a:r>
            <a:r>
              <a:rPr lang="en-US" sz="3800" i="1" dirty="0" err="1">
                <a:solidFill>
                  <a:srgbClr val="C00000"/>
                </a:solidFill>
                <a:latin typeface="Arial" panose="020B0604020202020204" pitchFamily="34" charset="0"/>
                <a:cs typeface="Arial" panose="020B0604020202020204" pitchFamily="34" charset="0"/>
              </a:rPr>
              <a:t>và</a:t>
            </a:r>
            <a:r>
              <a:rPr lang="en-US" sz="3800" i="1" dirty="0">
                <a:solidFill>
                  <a:srgbClr val="C00000"/>
                </a:solidFill>
                <a:latin typeface="Arial" panose="020B0604020202020204" pitchFamily="34" charset="0"/>
                <a:cs typeface="Arial" panose="020B0604020202020204" pitchFamily="34" charset="0"/>
              </a:rPr>
              <a:t> </a:t>
            </a:r>
            <a:r>
              <a:rPr lang="en-US" sz="3800" i="1" dirty="0" err="1">
                <a:solidFill>
                  <a:srgbClr val="C00000"/>
                </a:solidFill>
                <a:latin typeface="Arial" panose="020B0604020202020204" pitchFamily="34" charset="0"/>
                <a:cs typeface="Arial" panose="020B0604020202020204" pitchFamily="34" charset="0"/>
              </a:rPr>
              <a:t>thực</a:t>
            </a:r>
            <a:r>
              <a:rPr lang="en-US" sz="3800" i="1" dirty="0">
                <a:solidFill>
                  <a:srgbClr val="C00000"/>
                </a:solidFill>
                <a:latin typeface="Arial" panose="020B0604020202020204" pitchFamily="34" charset="0"/>
                <a:cs typeface="Arial" panose="020B0604020202020204" pitchFamily="34" charset="0"/>
              </a:rPr>
              <a:t> </a:t>
            </a:r>
            <a:r>
              <a:rPr lang="en-US" sz="3800" i="1" dirty="0" err="1">
                <a:solidFill>
                  <a:srgbClr val="C00000"/>
                </a:solidFill>
                <a:latin typeface="Arial" panose="020B0604020202020204" pitchFamily="34" charset="0"/>
                <a:cs typeface="Arial" panose="020B0604020202020204" pitchFamily="34" charset="0"/>
              </a:rPr>
              <a:t>hiện</a:t>
            </a:r>
            <a:r>
              <a:rPr lang="en-US" sz="3800" i="1" dirty="0">
                <a:solidFill>
                  <a:srgbClr val="C00000"/>
                </a:solidFill>
                <a:latin typeface="Arial" panose="020B0604020202020204" pitchFamily="34" charset="0"/>
                <a:cs typeface="Arial" panose="020B0604020202020204" pitchFamily="34" charset="0"/>
              </a:rPr>
              <a:t> </a:t>
            </a:r>
            <a:r>
              <a:rPr lang="en-US" sz="3800" i="1" dirty="0" err="1">
                <a:solidFill>
                  <a:srgbClr val="C00000"/>
                </a:solidFill>
                <a:latin typeface="Arial" panose="020B0604020202020204" pitchFamily="34" charset="0"/>
                <a:cs typeface="Arial" panose="020B0604020202020204" pitchFamily="34" charset="0"/>
              </a:rPr>
              <a:t>yêu</a:t>
            </a:r>
            <a:r>
              <a:rPr lang="en-US" sz="3800" i="1" dirty="0">
                <a:solidFill>
                  <a:srgbClr val="C00000"/>
                </a:solidFill>
                <a:latin typeface="Arial" panose="020B0604020202020204" pitchFamily="34" charset="0"/>
                <a:cs typeface="Arial" panose="020B0604020202020204" pitchFamily="34" charset="0"/>
              </a:rPr>
              <a:t> </a:t>
            </a:r>
            <a:r>
              <a:rPr lang="en-US" sz="3800" i="1" dirty="0" err="1">
                <a:solidFill>
                  <a:srgbClr val="C00000"/>
                </a:solidFill>
                <a:latin typeface="Arial" panose="020B0604020202020204" pitchFamily="34" charset="0"/>
                <a:cs typeface="Arial" panose="020B0604020202020204" pitchFamily="34" charset="0"/>
              </a:rPr>
              <a:t>cầu</a:t>
            </a:r>
            <a:r>
              <a:rPr lang="en-US" sz="3800" i="1" dirty="0">
                <a:solidFill>
                  <a:srgbClr val="C00000"/>
                </a:solidFill>
                <a:latin typeface="Arial" panose="020B0604020202020204" pitchFamily="34" charset="0"/>
                <a:cs typeface="Arial" panose="020B0604020202020204" pitchFamily="34" charset="0"/>
              </a:rPr>
              <a:t>: </a:t>
            </a:r>
            <a:r>
              <a:rPr lang="vi-VN" sz="3800" dirty="0">
                <a:latin typeface="Arial" panose="020B0604020202020204" pitchFamily="34" charset="0"/>
                <a:cs typeface="Arial" panose="020B0604020202020204" pitchFamily="34" charset="0"/>
              </a:rPr>
              <a:t>Nêu một số cách thể hiện sự tự tin khi chia sẻ về định hướng nghề nghiệp.</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84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9"/>
          <p:cNvSpPr txBox="1"/>
          <p:nvPr/>
        </p:nvSpPr>
        <p:spPr>
          <a:xfrm>
            <a:off x="2098691" y="816835"/>
            <a:ext cx="14601656" cy="987450"/>
          </a:xfrm>
          <a:prstGeom prst="rect">
            <a:avLst/>
          </a:prstGeom>
        </p:spPr>
        <p:txBody>
          <a:bodyPr lIns="0" tIns="0" rIns="0" bIns="0" rtlCol="0" anchor="t">
            <a:spAutoFit/>
          </a:bodyPr>
          <a:lstStyle/>
          <a:p>
            <a:pPr marL="0" marR="0" lvl="0" indent="0" algn="ctr" defTabSz="914400" rtl="0" eaLnBrk="1" fontAlgn="auto" latinLnBrk="0" hangingPunct="1">
              <a:lnSpc>
                <a:spcPts val="7679"/>
              </a:lnSpc>
              <a:spcBef>
                <a:spcPts val="0"/>
              </a:spcBef>
              <a:spcAft>
                <a:spcPts val="0"/>
              </a:spcAft>
              <a:buClrTx/>
              <a:buSzTx/>
              <a:buFontTx/>
              <a:buNone/>
              <a:tabLst/>
              <a:defRPr/>
            </a:pPr>
            <a:r>
              <a:rPr kumimoji="0" lang="en-US" sz="7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NỘI DUNG BÀI HỌC </a:t>
            </a:r>
          </a:p>
        </p:txBody>
      </p:sp>
      <p:grpSp>
        <p:nvGrpSpPr>
          <p:cNvPr id="24" name="Group 23">
            <a:extLst>
              <a:ext uri="{FF2B5EF4-FFF2-40B4-BE49-F238E27FC236}">
                <a16:creationId xmlns:a16="http://schemas.microsoft.com/office/drawing/2014/main" id="{C6DDC538-F2F2-48B7-F9BE-0E558CDE1BDD}"/>
              </a:ext>
            </a:extLst>
          </p:cNvPr>
          <p:cNvGrpSpPr/>
          <p:nvPr/>
        </p:nvGrpSpPr>
        <p:grpSpPr>
          <a:xfrm>
            <a:off x="617547" y="2653757"/>
            <a:ext cx="5377832" cy="5354980"/>
            <a:chOff x="762001" y="2665978"/>
            <a:chExt cx="5377832" cy="5354980"/>
          </a:xfrm>
        </p:grpSpPr>
        <p:sp>
          <p:nvSpPr>
            <p:cNvPr id="12" name="TextBox 12"/>
            <p:cNvSpPr txBox="1"/>
            <p:nvPr/>
          </p:nvSpPr>
          <p:spPr>
            <a:xfrm>
              <a:off x="762001" y="2665978"/>
              <a:ext cx="5377832" cy="535498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47579" y="4049044"/>
              <a:ext cx="5206675" cy="1559338"/>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Khám</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phá</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sự</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đam</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mê</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của</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bản</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thân</a:t>
              </a: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BC713E1F-533D-5754-F0C1-06FCA8A991A8}"/>
              </a:ext>
            </a:extLst>
          </p:cNvPr>
          <p:cNvGrpSpPr/>
          <p:nvPr/>
        </p:nvGrpSpPr>
        <p:grpSpPr>
          <a:xfrm>
            <a:off x="6452406" y="2699315"/>
            <a:ext cx="5377832" cy="5354980"/>
            <a:chOff x="762001" y="2665978"/>
            <a:chExt cx="5377832" cy="5354980"/>
          </a:xfrm>
        </p:grpSpPr>
        <p:sp>
          <p:nvSpPr>
            <p:cNvPr id="30" name="TextBox 12">
              <a:extLst>
                <a:ext uri="{FF2B5EF4-FFF2-40B4-BE49-F238E27FC236}">
                  <a16:creationId xmlns:a16="http://schemas.microsoft.com/office/drawing/2014/main" id="{4BF92675-0ACE-74D5-1521-529B89C43420}"/>
                </a:ext>
              </a:extLst>
            </p:cNvPr>
            <p:cNvSpPr txBox="1"/>
            <p:nvPr/>
          </p:nvSpPr>
          <p:spPr>
            <a:xfrm>
              <a:off x="762001" y="2665978"/>
              <a:ext cx="5377832" cy="535498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19">
              <a:extLst>
                <a:ext uri="{FF2B5EF4-FFF2-40B4-BE49-F238E27FC236}">
                  <a16:creationId xmlns:a16="http://schemas.microsoft.com/office/drawing/2014/main" id="{576466EB-398A-2968-0FAC-E0A5D4143C8B}"/>
                </a:ext>
              </a:extLst>
            </p:cNvPr>
            <p:cNvSpPr txBox="1"/>
            <p:nvPr/>
          </p:nvSpPr>
          <p:spPr>
            <a:xfrm>
              <a:off x="847579" y="4049044"/>
              <a:ext cx="5206675" cy="1559338"/>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Nhận diện biểu hiện ý chí của bản thân </a:t>
              </a:r>
            </a:p>
          </p:txBody>
        </p:sp>
      </p:grpSp>
      <p:grpSp>
        <p:nvGrpSpPr>
          <p:cNvPr id="32" name="Group 31">
            <a:extLst>
              <a:ext uri="{FF2B5EF4-FFF2-40B4-BE49-F238E27FC236}">
                <a16:creationId xmlns:a16="http://schemas.microsoft.com/office/drawing/2014/main" id="{EA882B16-FF11-FD7F-D4EA-3A0515440EFA}"/>
              </a:ext>
            </a:extLst>
          </p:cNvPr>
          <p:cNvGrpSpPr/>
          <p:nvPr/>
        </p:nvGrpSpPr>
        <p:grpSpPr>
          <a:xfrm>
            <a:off x="12378200" y="2665978"/>
            <a:ext cx="5377832" cy="5354980"/>
            <a:chOff x="762001" y="2665978"/>
            <a:chExt cx="5377832" cy="5354980"/>
          </a:xfrm>
        </p:grpSpPr>
        <p:sp>
          <p:nvSpPr>
            <p:cNvPr id="37" name="TextBox 12">
              <a:extLst>
                <a:ext uri="{FF2B5EF4-FFF2-40B4-BE49-F238E27FC236}">
                  <a16:creationId xmlns:a16="http://schemas.microsoft.com/office/drawing/2014/main" id="{E3D4C023-8A3D-2DD2-2165-F0701EAA8F69}"/>
                </a:ext>
              </a:extLst>
            </p:cNvPr>
            <p:cNvSpPr txBox="1"/>
            <p:nvPr/>
          </p:nvSpPr>
          <p:spPr>
            <a:xfrm>
              <a:off x="762001" y="2665978"/>
              <a:ext cx="5377832" cy="535498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9">
              <a:extLst>
                <a:ext uri="{FF2B5EF4-FFF2-40B4-BE49-F238E27FC236}">
                  <a16:creationId xmlns:a16="http://schemas.microsoft.com/office/drawing/2014/main" id="{4DF6FBBE-B1BA-ED20-A691-AD7788FB253C}"/>
                </a:ext>
              </a:extLst>
            </p:cNvPr>
            <p:cNvSpPr txBox="1"/>
            <p:nvPr/>
          </p:nvSpPr>
          <p:spPr>
            <a:xfrm>
              <a:off x="847579" y="4049044"/>
              <a:ext cx="5206675" cy="3221331"/>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Xác định phẩm chất, năng lực, hứng thú, sở trường phù hợp với ngành, nghề lựa chọn</a:t>
              </a:r>
            </a:p>
          </p:txBody>
        </p:sp>
      </p:grpSp>
    </p:spTree>
    <p:extLst>
      <p:ext uri="{BB962C8B-B14F-4D97-AF65-F5344CB8AC3E}">
        <p14:creationId xmlns:p14="http://schemas.microsoft.com/office/powerpoint/2010/main" val="1489062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par>
                                <p:cTn id="14" presetID="53" presetClass="entr" presetSubtype="16"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E1C018-B02C-24D5-03BA-9D79A44DBADD}"/>
              </a:ext>
            </a:extLst>
          </p:cNvPr>
          <p:cNvSpPr txBox="1"/>
          <p:nvPr/>
        </p:nvSpPr>
        <p:spPr>
          <a:xfrm>
            <a:off x="609600" y="571500"/>
            <a:ext cx="17068800" cy="861774"/>
          </a:xfrm>
          <a:prstGeom prst="rect">
            <a:avLst/>
          </a:prstGeom>
          <a:noFill/>
        </p:spPr>
        <p:txBody>
          <a:bodyPr wrap="square" rtlCol="0">
            <a:spAutoFit/>
          </a:bodyPr>
          <a:lstStyle/>
          <a:p>
            <a:pPr algn="ctr"/>
            <a:r>
              <a:rPr lang="en-US" sz="5000" b="1">
                <a:solidFill>
                  <a:srgbClr val="002060"/>
                </a:solidFill>
                <a:latin typeface="Arial" panose="020B0604020202020204" pitchFamily="34" charset="0"/>
                <a:cs typeface="Arial" panose="020B0604020202020204" pitchFamily="34" charset="0"/>
              </a:rPr>
              <a:t>THỂ HIỆN SỰ TỰ TIN KHI CHIA SẺ VỀ NGHỀ NGHIỆP</a:t>
            </a:r>
          </a:p>
        </p:txBody>
      </p:sp>
      <p:grpSp>
        <p:nvGrpSpPr>
          <p:cNvPr id="10" name="Group 9">
            <a:extLst>
              <a:ext uri="{FF2B5EF4-FFF2-40B4-BE49-F238E27FC236}">
                <a16:creationId xmlns:a16="http://schemas.microsoft.com/office/drawing/2014/main" id="{8C982A15-D9A3-EED4-F5C4-97DAF3946AA3}"/>
              </a:ext>
            </a:extLst>
          </p:cNvPr>
          <p:cNvGrpSpPr/>
          <p:nvPr/>
        </p:nvGrpSpPr>
        <p:grpSpPr>
          <a:xfrm>
            <a:off x="401627" y="2152474"/>
            <a:ext cx="7886701" cy="2943423"/>
            <a:chOff x="1104899" y="2428414"/>
            <a:chExt cx="7886701" cy="2943423"/>
          </a:xfrm>
        </p:grpSpPr>
        <p:sp>
          <p:nvSpPr>
            <p:cNvPr id="12" name="Rectangle 11">
              <a:extLst>
                <a:ext uri="{FF2B5EF4-FFF2-40B4-BE49-F238E27FC236}">
                  <a16:creationId xmlns:a16="http://schemas.microsoft.com/office/drawing/2014/main" id="{6EB24EBE-5EA2-A90A-A294-86FC184838C5}"/>
                </a:ext>
              </a:extLst>
            </p:cNvPr>
            <p:cNvSpPr/>
            <p:nvPr/>
          </p:nvSpPr>
          <p:spPr>
            <a:xfrm>
              <a:off x="1143000" y="2428414"/>
              <a:ext cx="7848600" cy="294342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B3201FA-E5F1-7974-E239-B6F4541372A0}"/>
                </a:ext>
              </a:extLst>
            </p:cNvPr>
            <p:cNvSpPr txBox="1"/>
            <p:nvPr/>
          </p:nvSpPr>
          <p:spPr>
            <a:xfrm>
              <a:off x="1104899" y="2591836"/>
              <a:ext cx="7614917" cy="2482667"/>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600" dirty="0"/>
                <a:t>Ngôn ngữ mạch lạc, rõ ràng. </a:t>
              </a:r>
            </a:p>
            <a:p>
              <a:pPr marL="571500" indent="-571500" algn="just">
                <a:lnSpc>
                  <a:spcPct val="150000"/>
                </a:lnSpc>
                <a:buFont typeface="Arial" panose="020B0604020202020204" pitchFamily="34" charset="0"/>
                <a:buChar char="•"/>
              </a:pPr>
              <a:r>
                <a:rPr lang="vi-VN" sz="3600" dirty="0"/>
                <a:t>Thể hiện quan điểm về định hướng nghề nghiệp.</a:t>
              </a:r>
            </a:p>
          </p:txBody>
        </p:sp>
      </p:grpSp>
      <p:grpSp>
        <p:nvGrpSpPr>
          <p:cNvPr id="15" name="Group 14">
            <a:extLst>
              <a:ext uri="{FF2B5EF4-FFF2-40B4-BE49-F238E27FC236}">
                <a16:creationId xmlns:a16="http://schemas.microsoft.com/office/drawing/2014/main" id="{5609D175-0200-EA55-F09E-BF1C116D0A8D}"/>
              </a:ext>
            </a:extLst>
          </p:cNvPr>
          <p:cNvGrpSpPr/>
          <p:nvPr/>
        </p:nvGrpSpPr>
        <p:grpSpPr>
          <a:xfrm>
            <a:off x="9486899" y="2428677"/>
            <a:ext cx="7886701" cy="2943423"/>
            <a:chOff x="1104899" y="2428414"/>
            <a:chExt cx="7886701" cy="2943423"/>
          </a:xfrm>
        </p:grpSpPr>
        <p:sp>
          <p:nvSpPr>
            <p:cNvPr id="17" name="Rectangle 16">
              <a:extLst>
                <a:ext uri="{FF2B5EF4-FFF2-40B4-BE49-F238E27FC236}">
                  <a16:creationId xmlns:a16="http://schemas.microsoft.com/office/drawing/2014/main" id="{C2A92607-EA7F-E485-0019-4D0371630DEC}"/>
                </a:ext>
              </a:extLst>
            </p:cNvPr>
            <p:cNvSpPr/>
            <p:nvPr/>
          </p:nvSpPr>
          <p:spPr>
            <a:xfrm>
              <a:off x="1143000" y="2428414"/>
              <a:ext cx="7848600" cy="294342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27149C-2F9C-2128-7190-00C4FB950E5E}"/>
                </a:ext>
              </a:extLst>
            </p:cNvPr>
            <p:cNvSpPr txBox="1"/>
            <p:nvPr/>
          </p:nvSpPr>
          <p:spPr>
            <a:xfrm>
              <a:off x="1104899" y="3110566"/>
              <a:ext cx="7614917" cy="1651671"/>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600"/>
                <a:t>Tin tưởng vào sự lựa lựa chọn nghề nghiệp của bản thân.</a:t>
              </a:r>
            </a:p>
          </p:txBody>
        </p:sp>
      </p:grpSp>
      <p:grpSp>
        <p:nvGrpSpPr>
          <p:cNvPr id="20" name="Group 19">
            <a:extLst>
              <a:ext uri="{FF2B5EF4-FFF2-40B4-BE49-F238E27FC236}">
                <a16:creationId xmlns:a16="http://schemas.microsoft.com/office/drawing/2014/main" id="{E3E7FAE7-49D2-9E3B-DD52-8D1180D9A0BA}"/>
              </a:ext>
            </a:extLst>
          </p:cNvPr>
          <p:cNvGrpSpPr/>
          <p:nvPr/>
        </p:nvGrpSpPr>
        <p:grpSpPr>
          <a:xfrm>
            <a:off x="480370" y="5967497"/>
            <a:ext cx="7886701" cy="3719870"/>
            <a:chOff x="1104899" y="2428414"/>
            <a:chExt cx="7886701" cy="3719870"/>
          </a:xfrm>
        </p:grpSpPr>
        <p:sp>
          <p:nvSpPr>
            <p:cNvPr id="22" name="Rectangle 21">
              <a:extLst>
                <a:ext uri="{FF2B5EF4-FFF2-40B4-BE49-F238E27FC236}">
                  <a16:creationId xmlns:a16="http://schemas.microsoft.com/office/drawing/2014/main" id="{CB122F04-E95B-7B72-CDD0-2B838D1691A0}"/>
                </a:ext>
              </a:extLst>
            </p:cNvPr>
            <p:cNvSpPr/>
            <p:nvPr/>
          </p:nvSpPr>
          <p:spPr>
            <a:xfrm>
              <a:off x="1143000" y="2428414"/>
              <a:ext cx="7848600" cy="371987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F16D92C-1F7F-F328-8DA8-F5BC20D7FCD4}"/>
                </a:ext>
              </a:extLst>
            </p:cNvPr>
            <p:cNvSpPr txBox="1"/>
            <p:nvPr/>
          </p:nvSpPr>
          <p:spPr>
            <a:xfrm>
              <a:off x="1104899" y="2682220"/>
              <a:ext cx="7614917" cy="3313664"/>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Thể hiện sự hiểu biết về nghề nghiệp. </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Lập luận chặt chẽ, logic.</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Biểu cảm phù hợp. </a:t>
              </a:r>
            </a:p>
          </p:txBody>
        </p:sp>
      </p:grpSp>
      <p:grpSp>
        <p:nvGrpSpPr>
          <p:cNvPr id="25" name="Group 24">
            <a:extLst>
              <a:ext uri="{FF2B5EF4-FFF2-40B4-BE49-F238E27FC236}">
                <a16:creationId xmlns:a16="http://schemas.microsoft.com/office/drawing/2014/main" id="{17C8D997-F8D1-B20E-1C1A-BE211BDDFFC0}"/>
              </a:ext>
            </a:extLst>
          </p:cNvPr>
          <p:cNvGrpSpPr/>
          <p:nvPr/>
        </p:nvGrpSpPr>
        <p:grpSpPr>
          <a:xfrm>
            <a:off x="9486899" y="6165219"/>
            <a:ext cx="7886701" cy="2943423"/>
            <a:chOff x="1104899" y="2428414"/>
            <a:chExt cx="7886701" cy="2943423"/>
          </a:xfrm>
        </p:grpSpPr>
        <p:sp>
          <p:nvSpPr>
            <p:cNvPr id="27" name="Rectangle 26">
              <a:extLst>
                <a:ext uri="{FF2B5EF4-FFF2-40B4-BE49-F238E27FC236}">
                  <a16:creationId xmlns:a16="http://schemas.microsoft.com/office/drawing/2014/main" id="{F5F2FF4A-B346-CDD3-397D-E2A8F5A4514D}"/>
                </a:ext>
              </a:extLst>
            </p:cNvPr>
            <p:cNvSpPr/>
            <p:nvPr/>
          </p:nvSpPr>
          <p:spPr>
            <a:xfrm>
              <a:off x="1143000" y="2428414"/>
              <a:ext cx="7848600" cy="294342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2C6EA2D-064C-8A88-00B1-B16141B65892}"/>
                </a:ext>
              </a:extLst>
            </p:cNvPr>
            <p:cNvSpPr txBox="1"/>
            <p:nvPr/>
          </p:nvSpPr>
          <p:spPr>
            <a:xfrm>
              <a:off x="1104899" y="2682220"/>
              <a:ext cx="7614917" cy="2482667"/>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3600">
                  <a:latin typeface="Arial" panose="020B0604020202020204" pitchFamily="34" charset="0"/>
                  <a:cs typeface="Arial" panose="020B0604020202020204" pitchFamily="34" charset="0"/>
                </a:rPr>
                <a:t>Chủ động, tự giác trong học tập và rèn luyện theo định hướng nghề nghiệp.</a:t>
              </a:r>
            </a:p>
          </p:txBody>
        </p:sp>
      </p:grpSp>
    </p:spTree>
    <p:extLst>
      <p:ext uri="{BB962C8B-B14F-4D97-AF65-F5344CB8AC3E}">
        <p14:creationId xmlns:p14="http://schemas.microsoft.com/office/powerpoint/2010/main" val="1236904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75CBE6-7C55-6594-AF9D-9888433CBE34}"/>
              </a:ext>
            </a:extLst>
          </p:cNvPr>
          <p:cNvGrpSpPr/>
          <p:nvPr/>
        </p:nvGrpSpPr>
        <p:grpSpPr>
          <a:xfrm>
            <a:off x="432289" y="148180"/>
            <a:ext cx="17246111" cy="1847822"/>
            <a:chOff x="432289" y="91401"/>
            <a:chExt cx="17246111" cy="1847822"/>
          </a:xfrm>
        </p:grpSpPr>
        <p:sp>
          <p:nvSpPr>
            <p:cNvPr id="3" name="Freeform 9">
              <a:extLst>
                <a:ext uri="{FF2B5EF4-FFF2-40B4-BE49-F238E27FC236}">
                  <a16:creationId xmlns:a16="http://schemas.microsoft.com/office/drawing/2014/main" id="{AF824865-819B-9CF1-A52B-B2DAF7C26709}"/>
                </a:ext>
              </a:extLst>
            </p:cNvPr>
            <p:cNvSpPr/>
            <p:nvPr/>
          </p:nvSpPr>
          <p:spPr>
            <a:xfrm rot="13776566">
              <a:off x="80152" y="443538"/>
              <a:ext cx="956720" cy="252445"/>
            </a:xfrm>
            <a:custGeom>
              <a:avLst/>
              <a:gdLst/>
              <a:ahLst/>
              <a:cxnLst/>
              <a:rect l="l" t="t" r="r" b="b"/>
              <a:pathLst>
                <a:path w="7315200" h="1930228">
                  <a:moveTo>
                    <a:pt x="0" y="0"/>
                  </a:moveTo>
                  <a:lnTo>
                    <a:pt x="7315200" y="0"/>
                  </a:lnTo>
                  <a:lnTo>
                    <a:pt x="7315200" y="1930227"/>
                  </a:lnTo>
                  <a:lnTo>
                    <a:pt x="0" y="19302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7330B1E8-58FE-0179-054C-EABCF322A855}"/>
                </a:ext>
              </a:extLst>
            </p:cNvPr>
            <p:cNvSpPr txBox="1"/>
            <p:nvPr/>
          </p:nvSpPr>
          <p:spPr>
            <a:xfrm>
              <a:off x="964624" y="114300"/>
              <a:ext cx="16713776" cy="182492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b="1">
                  <a:solidFill>
                    <a:srgbClr val="8064A2">
                      <a:lumMod val="75000"/>
                    </a:srgbClr>
                  </a:solidFill>
                  <a:latin typeface="Arial" panose="020B0604020202020204" pitchFamily="34" charset="0"/>
                  <a:cs typeface="Arial" panose="020B0604020202020204" pitchFamily="34" charset="0"/>
                </a:rPr>
                <a:t>2</a:t>
              </a:r>
              <a:r>
                <a:rPr kumimoji="0" lang="en-US"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rPr>
                <a:t>. </a:t>
              </a:r>
              <a:r>
                <a:rPr kumimoji="0" lang="vi-VN"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rPr>
                <a:t>Chia sẻ về những việc cần làm tiếp theo để em tự tin hơn trong định hướng nghề nghiệp của bản thân</a:t>
              </a:r>
              <a:endParaRPr kumimoji="0" lang="en-US"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endParaRPr>
            </a:p>
          </p:txBody>
        </p:sp>
      </p:grpSp>
      <p:sp>
        <p:nvSpPr>
          <p:cNvPr id="30" name="TextBox 29">
            <a:extLst>
              <a:ext uri="{FF2B5EF4-FFF2-40B4-BE49-F238E27FC236}">
                <a16:creationId xmlns:a16="http://schemas.microsoft.com/office/drawing/2014/main" id="{572A016E-526F-CC0E-B352-199D501F64FB}"/>
              </a:ext>
            </a:extLst>
          </p:cNvPr>
          <p:cNvSpPr txBox="1"/>
          <p:nvPr/>
        </p:nvSpPr>
        <p:spPr>
          <a:xfrm>
            <a:off x="762000" y="2513068"/>
            <a:ext cx="16378480" cy="5260864"/>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vi-VN" sz="3800" dirty="0"/>
              <a:t>Chủ động, tự giác trong học tập và rèn luyện theo định hướng nghề nghiệp.</a:t>
            </a:r>
          </a:p>
          <a:p>
            <a:pPr marL="571500" indent="-571500" algn="just">
              <a:lnSpc>
                <a:spcPct val="150000"/>
              </a:lnSpc>
              <a:buFont typeface="Arial" panose="020B0604020202020204" pitchFamily="34" charset="0"/>
              <a:buChar char="•"/>
            </a:pPr>
            <a:r>
              <a:rPr lang="vi-VN" sz="3800" dirty="0"/>
              <a:t>Thể hiện sự tiến bộ rõ nét trong các môn học liên quan đến nghề nghiệp lựa chọn.</a:t>
            </a:r>
          </a:p>
          <a:p>
            <a:pPr marL="571500" indent="-571500" algn="just">
              <a:lnSpc>
                <a:spcPct val="150000"/>
              </a:lnSpc>
              <a:buFont typeface="Arial" panose="020B0604020202020204" pitchFamily="34" charset="0"/>
              <a:buChar char="•"/>
            </a:pPr>
            <a:r>
              <a:rPr lang="vi-VN" sz="3800" dirty="0"/>
              <a:t>Tham khảo ý kiến kiến gia đình hoặc người có kinh nghiệm.</a:t>
            </a:r>
            <a:endParaRPr lang="en-US" sz="3800" dirty="0"/>
          </a:p>
          <a:p>
            <a:pPr marL="571500" indent="-571500" algn="just">
              <a:lnSpc>
                <a:spcPct val="150000"/>
              </a:lnSpc>
              <a:buFont typeface="Arial" panose="020B0604020202020204" pitchFamily="34" charset="0"/>
              <a:buChar char="•"/>
            </a:pPr>
            <a:r>
              <a:rPr lang="en-US" sz="3800" dirty="0"/>
              <a:t>...</a:t>
            </a:r>
            <a:endParaRPr lang="vi-VN" sz="3800" dirty="0"/>
          </a:p>
        </p:txBody>
      </p:sp>
    </p:spTree>
    <p:extLst>
      <p:ext uri="{BB962C8B-B14F-4D97-AF65-F5344CB8AC3E}">
        <p14:creationId xmlns:p14="http://schemas.microsoft.com/office/powerpoint/2010/main" val="333913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4"/>
          <p:cNvSpPr txBox="1"/>
          <p:nvPr/>
        </p:nvSpPr>
        <p:spPr>
          <a:xfrm>
            <a:off x="1028699" y="934491"/>
            <a:ext cx="16230600" cy="833809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1507990" y="2525811"/>
            <a:ext cx="15272018" cy="497988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7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THỰC HIỆN KẾ HOẠCH RÈN LUYỆN THEO ĐUỔI ĐAM MÊ CỦA BẢN THÂN</a:t>
            </a:r>
          </a:p>
        </p:txBody>
      </p:sp>
      <p:sp>
        <p:nvSpPr>
          <p:cNvPr id="12" name="Freeform 2">
            <a:extLst>
              <a:ext uri="{FF2B5EF4-FFF2-40B4-BE49-F238E27FC236}">
                <a16:creationId xmlns:a16="http://schemas.microsoft.com/office/drawing/2014/main" id="{984BBFBF-59CA-121A-28A2-258C4BFA10C0}"/>
              </a:ext>
            </a:extLst>
          </p:cNvPr>
          <p:cNvSpPr/>
          <p:nvPr/>
        </p:nvSpPr>
        <p:spPr>
          <a:xfrm>
            <a:off x="17426081" y="1288411"/>
            <a:ext cx="885653" cy="711743"/>
          </a:xfrm>
          <a:custGeom>
            <a:avLst/>
            <a:gdLst/>
            <a:ahLst/>
            <a:cxnLst/>
            <a:rect l="l" t="t" r="r" b="b"/>
            <a:pathLst>
              <a:path w="885653" h="711743">
                <a:moveTo>
                  <a:pt x="0" y="0"/>
                </a:moveTo>
                <a:lnTo>
                  <a:pt x="885653" y="0"/>
                </a:lnTo>
                <a:lnTo>
                  <a:pt x="885653" y="711743"/>
                </a:lnTo>
                <a:lnTo>
                  <a:pt x="0" y="71174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3" name="Freeform 3">
            <a:extLst>
              <a:ext uri="{FF2B5EF4-FFF2-40B4-BE49-F238E27FC236}">
                <a16:creationId xmlns:a16="http://schemas.microsoft.com/office/drawing/2014/main" id="{D7925031-CAF3-B010-0DEE-F60AD4CCBDA6}"/>
              </a:ext>
            </a:extLst>
          </p:cNvPr>
          <p:cNvSpPr/>
          <p:nvPr/>
        </p:nvSpPr>
        <p:spPr>
          <a:xfrm>
            <a:off x="35354" y="4152900"/>
            <a:ext cx="898096" cy="721742"/>
          </a:xfrm>
          <a:custGeom>
            <a:avLst/>
            <a:gdLst/>
            <a:ahLst/>
            <a:cxnLst/>
            <a:rect l="l" t="t" r="r" b="b"/>
            <a:pathLst>
              <a:path w="898096" h="721742">
                <a:moveTo>
                  <a:pt x="0" y="0"/>
                </a:moveTo>
                <a:lnTo>
                  <a:pt x="898096" y="0"/>
                </a:lnTo>
                <a:lnTo>
                  <a:pt x="898096" y="721743"/>
                </a:lnTo>
                <a:lnTo>
                  <a:pt x="0" y="7217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021161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75CBE6-7C55-6594-AF9D-9888433CBE34}"/>
              </a:ext>
            </a:extLst>
          </p:cNvPr>
          <p:cNvGrpSpPr/>
          <p:nvPr/>
        </p:nvGrpSpPr>
        <p:grpSpPr>
          <a:xfrm>
            <a:off x="432289" y="148180"/>
            <a:ext cx="17246111" cy="1847822"/>
            <a:chOff x="432289" y="91401"/>
            <a:chExt cx="17246111" cy="1847822"/>
          </a:xfrm>
        </p:grpSpPr>
        <p:sp>
          <p:nvSpPr>
            <p:cNvPr id="3" name="Freeform 9">
              <a:extLst>
                <a:ext uri="{FF2B5EF4-FFF2-40B4-BE49-F238E27FC236}">
                  <a16:creationId xmlns:a16="http://schemas.microsoft.com/office/drawing/2014/main" id="{AF824865-819B-9CF1-A52B-B2DAF7C26709}"/>
                </a:ext>
              </a:extLst>
            </p:cNvPr>
            <p:cNvSpPr/>
            <p:nvPr/>
          </p:nvSpPr>
          <p:spPr>
            <a:xfrm rot="13776566">
              <a:off x="80152" y="443538"/>
              <a:ext cx="956720" cy="252445"/>
            </a:xfrm>
            <a:custGeom>
              <a:avLst/>
              <a:gdLst/>
              <a:ahLst/>
              <a:cxnLst/>
              <a:rect l="l" t="t" r="r" b="b"/>
              <a:pathLst>
                <a:path w="7315200" h="1930228">
                  <a:moveTo>
                    <a:pt x="0" y="0"/>
                  </a:moveTo>
                  <a:lnTo>
                    <a:pt x="7315200" y="0"/>
                  </a:lnTo>
                  <a:lnTo>
                    <a:pt x="7315200" y="1930227"/>
                  </a:lnTo>
                  <a:lnTo>
                    <a:pt x="0" y="19302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7330B1E8-58FE-0179-054C-EABCF322A855}"/>
                </a:ext>
              </a:extLst>
            </p:cNvPr>
            <p:cNvSpPr txBox="1"/>
            <p:nvPr/>
          </p:nvSpPr>
          <p:spPr>
            <a:xfrm>
              <a:off x="964624" y="114300"/>
              <a:ext cx="16713776" cy="182492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rPr>
                <a:t>1. </a:t>
              </a:r>
              <a:r>
                <a:rPr kumimoji="0" lang="vi-VN"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rPr>
                <a:t>Chia sẻ về những việc cần làm tiếp theo để em tự tin hơn trong định hướng nghề nghiệp của bản thân</a:t>
              </a:r>
              <a:endParaRPr kumimoji="0" lang="en-US"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endParaRPr>
            </a:p>
          </p:txBody>
        </p:sp>
      </p:grpSp>
      <p:sp>
        <p:nvSpPr>
          <p:cNvPr id="6" name="TextBox 5">
            <a:extLst>
              <a:ext uri="{FF2B5EF4-FFF2-40B4-BE49-F238E27FC236}">
                <a16:creationId xmlns:a16="http://schemas.microsoft.com/office/drawing/2014/main" id="{91E9C73A-AB7D-B921-1FED-5D28B941DBE2}"/>
              </a:ext>
            </a:extLst>
          </p:cNvPr>
          <p:cNvSpPr txBox="1"/>
          <p:nvPr/>
        </p:nvSpPr>
        <p:spPr>
          <a:xfrm>
            <a:off x="1828800" y="2324489"/>
            <a:ext cx="15773400" cy="1752211"/>
          </a:xfrm>
          <a:prstGeom prst="rect">
            <a:avLst/>
          </a:prstGeom>
          <a:noFill/>
        </p:spPr>
        <p:txBody>
          <a:bodyPr wrap="square">
            <a:spAutoFit/>
          </a:bodyPr>
          <a:lstStyle/>
          <a:p>
            <a:pPr algn="just">
              <a:lnSpc>
                <a:spcPct val="150000"/>
              </a:lnSpc>
            </a:pPr>
            <a:r>
              <a:rPr lang="vi-VN" sz="3800"/>
              <a:t>Lập kế hoạch rèn luyện phẩm chất, năng lực, hứng thú, sở trường để theo đuổi đam mê.</a:t>
            </a:r>
            <a:endParaRPr lang="en-US" sz="3800"/>
          </a:p>
        </p:txBody>
      </p:sp>
      <p:graphicFrame>
        <p:nvGraphicFramePr>
          <p:cNvPr id="11" name="Table 10">
            <a:extLst>
              <a:ext uri="{FF2B5EF4-FFF2-40B4-BE49-F238E27FC236}">
                <a16:creationId xmlns:a16="http://schemas.microsoft.com/office/drawing/2014/main" id="{8B16A9DD-E749-BBBC-8EDA-6F15DD7FE31B}"/>
              </a:ext>
            </a:extLst>
          </p:cNvPr>
          <p:cNvGraphicFramePr>
            <a:graphicFrameLocks noGrp="1"/>
          </p:cNvGraphicFramePr>
          <p:nvPr>
            <p:extLst>
              <p:ext uri="{D42A27DB-BD31-4B8C-83A1-F6EECF244321}">
                <p14:modId xmlns:p14="http://schemas.microsoft.com/office/powerpoint/2010/main" val="1684102293"/>
              </p:ext>
            </p:extLst>
          </p:nvPr>
        </p:nvGraphicFramePr>
        <p:xfrm>
          <a:off x="244186" y="4610100"/>
          <a:ext cx="17799627" cy="5415529"/>
        </p:xfrm>
        <a:graphic>
          <a:graphicData uri="http://schemas.openxmlformats.org/drawingml/2006/table">
            <a:tbl>
              <a:tblPr bandRow="1"/>
              <a:tblGrid>
                <a:gridCol w="3997316">
                  <a:extLst>
                    <a:ext uri="{9D8B030D-6E8A-4147-A177-3AD203B41FA5}">
                      <a16:colId xmlns:a16="http://schemas.microsoft.com/office/drawing/2014/main" val="3238625381"/>
                    </a:ext>
                  </a:extLst>
                </a:gridCol>
                <a:gridCol w="4901151">
                  <a:extLst>
                    <a:ext uri="{9D8B030D-6E8A-4147-A177-3AD203B41FA5}">
                      <a16:colId xmlns:a16="http://schemas.microsoft.com/office/drawing/2014/main" val="401531882"/>
                    </a:ext>
                  </a:extLst>
                </a:gridCol>
                <a:gridCol w="4449237">
                  <a:extLst>
                    <a:ext uri="{9D8B030D-6E8A-4147-A177-3AD203B41FA5}">
                      <a16:colId xmlns:a16="http://schemas.microsoft.com/office/drawing/2014/main" val="346450069"/>
                    </a:ext>
                  </a:extLst>
                </a:gridCol>
                <a:gridCol w="4451923">
                  <a:extLst>
                    <a:ext uri="{9D8B030D-6E8A-4147-A177-3AD203B41FA5}">
                      <a16:colId xmlns:a16="http://schemas.microsoft.com/office/drawing/2014/main" val="3073764472"/>
                    </a:ext>
                  </a:extLst>
                </a:gridCol>
              </a:tblGrid>
              <a:tr h="2138665">
                <a:tc>
                  <a:txBody>
                    <a:bodyPr/>
                    <a:lstStyle/>
                    <a:p>
                      <a:pPr marL="0" marR="0" algn="ctr">
                        <a:lnSpc>
                          <a:spcPct val="150000"/>
                        </a:lnSpc>
                        <a:spcBef>
                          <a:spcPts val="100"/>
                        </a:spcBef>
                        <a:spcAft>
                          <a:spcPts val="100"/>
                        </a:spcAft>
                      </a:pPr>
                      <a:r>
                        <a:rPr lang="fr-FR" sz="3600" b="1" dirty="0" err="1">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Nội</a:t>
                      </a:r>
                      <a:r>
                        <a:rPr lang="fr-FR" sz="3600" b="1" dirty="0">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dung</a:t>
                      </a:r>
                      <a:r>
                        <a:rPr lang="fr-FR" sz="3600" b="1" dirty="0">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 </a:t>
                      </a:r>
                    </a:p>
                    <a:p>
                      <a:pPr marL="0" marR="0" algn="ctr">
                        <a:lnSpc>
                          <a:spcPct val="150000"/>
                        </a:lnSpc>
                        <a:spcBef>
                          <a:spcPts val="100"/>
                        </a:spcBef>
                        <a:spcAft>
                          <a:spcPts val="100"/>
                        </a:spcAft>
                      </a:pPr>
                      <a:r>
                        <a:rPr lang="fr-FR" sz="3600" b="1" dirty="0" err="1">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rèn</a:t>
                      </a:r>
                      <a:r>
                        <a:rPr lang="fr-FR" sz="3600" b="1" dirty="0">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luyện</a:t>
                      </a:r>
                      <a:endParaRPr lang="en-US" sz="3600" dirty="0">
                        <a:effectLst/>
                        <a:highlight>
                          <a:srgbClr val="DEFFF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8FC"/>
                    </a:solidFill>
                  </a:tcPr>
                </a:tc>
                <a:tc>
                  <a:txBody>
                    <a:bodyPr/>
                    <a:lstStyle/>
                    <a:p>
                      <a:pPr marL="0" marR="0" algn="ctr">
                        <a:lnSpc>
                          <a:spcPct val="150000"/>
                        </a:lnSpc>
                        <a:spcBef>
                          <a:spcPts val="100"/>
                        </a:spcBef>
                        <a:spcAft>
                          <a:spcPts val="100"/>
                        </a:spcAft>
                      </a:pPr>
                      <a:r>
                        <a:rPr lang="fr-FR" sz="3600" b="1" dirty="0" err="1">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Cách</a:t>
                      </a:r>
                      <a:r>
                        <a:rPr lang="fr-FR" sz="3600" b="1" dirty="0">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thức</a:t>
                      </a:r>
                      <a:r>
                        <a:rPr lang="fr-FR" sz="3600" b="1" dirty="0">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rèn</a:t>
                      </a:r>
                      <a:r>
                        <a:rPr lang="fr-FR" sz="3600" b="1" dirty="0">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luyện</a:t>
                      </a:r>
                      <a:endParaRPr lang="en-US" sz="3600" dirty="0">
                        <a:effectLst/>
                        <a:highlight>
                          <a:srgbClr val="DEFFF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8FC"/>
                    </a:solidFill>
                  </a:tcPr>
                </a:tc>
                <a:tc>
                  <a:txBody>
                    <a:bodyPr/>
                    <a:lstStyle/>
                    <a:p>
                      <a:pPr marL="0" marR="0" algn="ctr">
                        <a:lnSpc>
                          <a:spcPct val="150000"/>
                        </a:lnSpc>
                        <a:spcBef>
                          <a:spcPts val="100"/>
                        </a:spcBef>
                        <a:spcAft>
                          <a:spcPts val="100"/>
                        </a:spcAft>
                      </a:pPr>
                      <a:r>
                        <a:rPr lang="fr-FR" sz="3600" b="1" dirty="0" err="1">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Thời</a:t>
                      </a:r>
                      <a:r>
                        <a:rPr lang="fr-FR" sz="3600" b="1" dirty="0">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gian</a:t>
                      </a:r>
                      <a:r>
                        <a:rPr lang="fr-FR" sz="3600" b="1" dirty="0">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 </a:t>
                      </a:r>
                    </a:p>
                    <a:p>
                      <a:pPr marL="0" marR="0" algn="ctr">
                        <a:lnSpc>
                          <a:spcPct val="150000"/>
                        </a:lnSpc>
                        <a:spcBef>
                          <a:spcPts val="100"/>
                        </a:spcBef>
                        <a:spcAft>
                          <a:spcPts val="100"/>
                        </a:spcAft>
                      </a:pPr>
                      <a:r>
                        <a:rPr lang="fr-FR" sz="3600" b="1" dirty="0" err="1">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thực</a:t>
                      </a:r>
                      <a:r>
                        <a:rPr lang="fr-FR" sz="3600" b="1" dirty="0">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hiện</a:t>
                      </a:r>
                      <a:endParaRPr lang="en-US" sz="3600" dirty="0">
                        <a:effectLst/>
                        <a:highlight>
                          <a:srgbClr val="DEFFF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8FC"/>
                    </a:solidFill>
                  </a:tcPr>
                </a:tc>
                <a:tc>
                  <a:txBody>
                    <a:bodyPr/>
                    <a:lstStyle/>
                    <a:p>
                      <a:pPr marL="0" marR="0" algn="ctr">
                        <a:lnSpc>
                          <a:spcPct val="150000"/>
                        </a:lnSpc>
                        <a:spcBef>
                          <a:spcPts val="100"/>
                        </a:spcBef>
                        <a:spcAft>
                          <a:spcPts val="100"/>
                        </a:spcAft>
                      </a:pPr>
                      <a:r>
                        <a:rPr lang="fr-FR" sz="3600" b="1" dirty="0" err="1">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Kết</a:t>
                      </a:r>
                      <a:r>
                        <a:rPr lang="fr-FR" sz="3600" b="1" dirty="0">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quả</a:t>
                      </a:r>
                      <a:r>
                        <a:rPr lang="fr-FR" sz="3600" b="1" dirty="0">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 </a:t>
                      </a:r>
                      <a:endParaRPr lang="en-US" sz="3600" dirty="0">
                        <a:effectLst/>
                        <a:highlight>
                          <a:srgbClr val="DEFFF4"/>
                        </a:highligh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100"/>
                        </a:spcBef>
                        <a:spcAft>
                          <a:spcPts val="100"/>
                        </a:spcAft>
                      </a:pPr>
                      <a:r>
                        <a:rPr lang="fr-FR" sz="3600" b="1" dirty="0" err="1">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cần</a:t>
                      </a:r>
                      <a:r>
                        <a:rPr lang="fr-FR" sz="3600" b="1" dirty="0">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0000"/>
                          </a:solidFill>
                          <a:effectLst/>
                          <a:highlight>
                            <a:srgbClr val="DEFFF4"/>
                          </a:highlight>
                          <a:latin typeface="Arial" panose="020B0604020202020204" pitchFamily="34" charset="0"/>
                          <a:ea typeface="Times New Roman" panose="02020603050405020304" pitchFamily="18" charset="0"/>
                          <a:cs typeface="Arial" panose="020B0604020202020204" pitchFamily="34" charset="0"/>
                        </a:rPr>
                        <a:t>đạt</a:t>
                      </a:r>
                      <a:endParaRPr lang="en-US" sz="3600" dirty="0">
                        <a:effectLst/>
                        <a:highlight>
                          <a:srgbClr val="DEFFF4"/>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8FC"/>
                    </a:solidFill>
                  </a:tcPr>
                </a:tc>
                <a:extLst>
                  <a:ext uri="{0D108BD9-81ED-4DB2-BD59-A6C34878D82A}">
                    <a16:rowId xmlns:a16="http://schemas.microsoft.com/office/drawing/2014/main" val="135529462"/>
                  </a:ext>
                </a:extLst>
              </a:tr>
              <a:tr h="1092288">
                <a:tc>
                  <a:txBody>
                    <a:bodyPr/>
                    <a:lstStyle/>
                    <a:p>
                      <a:pPr marL="0" marR="0" algn="just">
                        <a:lnSpc>
                          <a:spcPct val="150000"/>
                        </a:lnSpc>
                        <a:spcBef>
                          <a:spcPts val="100"/>
                        </a:spcBef>
                        <a:spcAft>
                          <a:spcPts val="100"/>
                        </a:spcAft>
                      </a:pPr>
                      <a:r>
                        <a:rPr lang="fr-FR"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 chất</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6324597"/>
                  </a:ext>
                </a:extLst>
              </a:tr>
              <a:tr h="1092288">
                <a:tc>
                  <a:txBody>
                    <a:bodyPr/>
                    <a:lstStyle/>
                    <a:p>
                      <a:pPr marL="0" marR="0" algn="just">
                        <a:lnSpc>
                          <a:spcPct val="150000"/>
                        </a:lnSpc>
                        <a:spcBef>
                          <a:spcPts val="100"/>
                        </a:spcBef>
                        <a:spcAft>
                          <a:spcPts val="100"/>
                        </a:spcAft>
                      </a:pPr>
                      <a:r>
                        <a:rPr lang="fr-FR"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 lực</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2166386"/>
                  </a:ext>
                </a:extLst>
              </a:tr>
              <a:tr h="1092288">
                <a:tc>
                  <a:txBody>
                    <a:bodyPr/>
                    <a:lstStyle/>
                    <a:p>
                      <a:pPr marL="0" marR="0" algn="just">
                        <a:lnSpc>
                          <a:spcPct val="150000"/>
                        </a:lnSpc>
                        <a:spcBef>
                          <a:spcPts val="100"/>
                        </a:spcBef>
                        <a:spcAft>
                          <a:spcPts val="100"/>
                        </a:spcAft>
                      </a:pPr>
                      <a:r>
                        <a:rPr lang="fr-FR"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Hứng thú</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66259241"/>
                  </a:ext>
                </a:extLst>
              </a:tr>
            </a:tbl>
          </a:graphicData>
        </a:graphic>
      </p:graphicFrame>
    </p:spTree>
    <p:extLst>
      <p:ext uri="{BB962C8B-B14F-4D97-AF65-F5344CB8AC3E}">
        <p14:creationId xmlns:p14="http://schemas.microsoft.com/office/powerpoint/2010/main" val="444184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0F97737-22DB-2C6E-92B4-9412E29E944A}"/>
              </a:ext>
            </a:extLst>
          </p:cNvPr>
          <p:cNvGraphicFramePr>
            <a:graphicFrameLocks noGrp="1"/>
          </p:cNvGraphicFramePr>
          <p:nvPr>
            <p:extLst>
              <p:ext uri="{D42A27DB-BD31-4B8C-83A1-F6EECF244321}">
                <p14:modId xmlns:p14="http://schemas.microsoft.com/office/powerpoint/2010/main" val="934285951"/>
              </p:ext>
            </p:extLst>
          </p:nvPr>
        </p:nvGraphicFramePr>
        <p:xfrm>
          <a:off x="228599" y="1409700"/>
          <a:ext cx="17830801" cy="48952784"/>
        </p:xfrm>
        <a:graphic>
          <a:graphicData uri="http://schemas.openxmlformats.org/drawingml/2006/table">
            <a:tbl>
              <a:tblPr bandRow="1"/>
              <a:tblGrid>
                <a:gridCol w="4265954">
                  <a:extLst>
                    <a:ext uri="{9D8B030D-6E8A-4147-A177-3AD203B41FA5}">
                      <a16:colId xmlns:a16="http://schemas.microsoft.com/office/drawing/2014/main" val="4107320393"/>
                    </a:ext>
                  </a:extLst>
                </a:gridCol>
                <a:gridCol w="5955162">
                  <a:extLst>
                    <a:ext uri="{9D8B030D-6E8A-4147-A177-3AD203B41FA5}">
                      <a16:colId xmlns:a16="http://schemas.microsoft.com/office/drawing/2014/main" val="2932182629"/>
                    </a:ext>
                  </a:extLst>
                </a:gridCol>
                <a:gridCol w="2587701">
                  <a:extLst>
                    <a:ext uri="{9D8B030D-6E8A-4147-A177-3AD203B41FA5}">
                      <a16:colId xmlns:a16="http://schemas.microsoft.com/office/drawing/2014/main" val="2584384610"/>
                    </a:ext>
                  </a:extLst>
                </a:gridCol>
                <a:gridCol w="5021984">
                  <a:extLst>
                    <a:ext uri="{9D8B030D-6E8A-4147-A177-3AD203B41FA5}">
                      <a16:colId xmlns:a16="http://schemas.microsoft.com/office/drawing/2014/main" val="2221049272"/>
                    </a:ext>
                  </a:extLst>
                </a:gridCol>
              </a:tblGrid>
              <a:tr h="1521954">
                <a:tc>
                  <a:txBody>
                    <a:bodyPr/>
                    <a:lstStyle/>
                    <a:p>
                      <a:pPr marL="0" marR="0" algn="ctr">
                        <a:lnSpc>
                          <a:spcPct val="150000"/>
                        </a:lnSpc>
                        <a:spcBef>
                          <a:spcPts val="100"/>
                        </a:spcBef>
                        <a:spcAft>
                          <a:spcPts val="100"/>
                        </a:spcAft>
                      </a:pPr>
                      <a:r>
                        <a:rPr lang="fr-FR" sz="3500" b="1">
                          <a:solidFill>
                            <a:srgbClr val="000000"/>
                          </a:solidFill>
                          <a:effectLst/>
                          <a:highlight>
                            <a:srgbClr val="F5D8FC"/>
                          </a:highlight>
                          <a:latin typeface="Arial" panose="020B0604020202020204" pitchFamily="34" charset="0"/>
                          <a:ea typeface="Times New Roman" panose="02020603050405020304" pitchFamily="18" charset="0"/>
                          <a:cs typeface="Arial" panose="020B0604020202020204" pitchFamily="34" charset="0"/>
                        </a:rPr>
                        <a:t>Nội dung </a:t>
                      </a:r>
                      <a:endParaRPr lang="en-US" sz="3500">
                        <a:effectLst/>
                        <a:highlight>
                          <a:srgbClr val="F5D8FC"/>
                        </a:highligh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100"/>
                        </a:spcBef>
                        <a:spcAft>
                          <a:spcPts val="100"/>
                        </a:spcAft>
                      </a:pPr>
                      <a:r>
                        <a:rPr lang="fr-FR" sz="3500" b="1">
                          <a:solidFill>
                            <a:srgbClr val="000000"/>
                          </a:solidFill>
                          <a:effectLst/>
                          <a:highlight>
                            <a:srgbClr val="F5D8FC"/>
                          </a:highlight>
                          <a:latin typeface="Arial" panose="020B0604020202020204" pitchFamily="34" charset="0"/>
                          <a:ea typeface="Times New Roman" panose="02020603050405020304" pitchFamily="18" charset="0"/>
                          <a:cs typeface="Arial" panose="020B0604020202020204" pitchFamily="34" charset="0"/>
                        </a:rPr>
                        <a:t>rèn luyện</a:t>
                      </a:r>
                      <a:endParaRPr lang="en-US" sz="3500">
                        <a:effectLst/>
                        <a:highlight>
                          <a:srgbClr val="F5D8FC"/>
                        </a:highligh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8FC"/>
                    </a:solidFill>
                  </a:tcPr>
                </a:tc>
                <a:tc>
                  <a:txBody>
                    <a:bodyPr/>
                    <a:lstStyle/>
                    <a:p>
                      <a:pPr marL="0" marR="0" algn="ctr">
                        <a:lnSpc>
                          <a:spcPct val="150000"/>
                        </a:lnSpc>
                        <a:spcBef>
                          <a:spcPts val="100"/>
                        </a:spcBef>
                        <a:spcAft>
                          <a:spcPts val="100"/>
                        </a:spcAft>
                      </a:pPr>
                      <a:r>
                        <a:rPr lang="fr-FR" sz="3500" b="1">
                          <a:solidFill>
                            <a:srgbClr val="000000"/>
                          </a:solidFill>
                          <a:effectLst/>
                          <a:highlight>
                            <a:srgbClr val="F5D8FC"/>
                          </a:highlight>
                          <a:latin typeface="Arial" panose="020B0604020202020204" pitchFamily="34" charset="0"/>
                          <a:ea typeface="Times New Roman" panose="02020603050405020304" pitchFamily="18" charset="0"/>
                          <a:cs typeface="Arial" panose="020B0604020202020204" pitchFamily="34" charset="0"/>
                        </a:rPr>
                        <a:t>Cách thức rèn luyện</a:t>
                      </a:r>
                      <a:endParaRPr lang="en-US" sz="3500">
                        <a:effectLst/>
                        <a:highlight>
                          <a:srgbClr val="F5D8FC"/>
                        </a:highligh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8FC"/>
                    </a:solidFill>
                  </a:tcPr>
                </a:tc>
                <a:tc>
                  <a:txBody>
                    <a:bodyPr/>
                    <a:lstStyle/>
                    <a:p>
                      <a:pPr marL="0" marR="0" algn="ctr">
                        <a:lnSpc>
                          <a:spcPct val="150000"/>
                        </a:lnSpc>
                        <a:spcBef>
                          <a:spcPts val="100"/>
                        </a:spcBef>
                        <a:spcAft>
                          <a:spcPts val="100"/>
                        </a:spcAft>
                      </a:pPr>
                      <a:r>
                        <a:rPr lang="fr-FR" sz="3500" b="1">
                          <a:solidFill>
                            <a:srgbClr val="000000"/>
                          </a:solidFill>
                          <a:effectLst/>
                          <a:highlight>
                            <a:srgbClr val="F5D8FC"/>
                          </a:highlight>
                          <a:latin typeface="Arial" panose="020B0604020202020204" pitchFamily="34" charset="0"/>
                          <a:ea typeface="Times New Roman" panose="02020603050405020304" pitchFamily="18" charset="0"/>
                          <a:cs typeface="Arial" panose="020B0604020202020204" pitchFamily="34" charset="0"/>
                        </a:rPr>
                        <a:t>Thời gian thực hiện</a:t>
                      </a:r>
                      <a:endParaRPr lang="en-US" sz="3500">
                        <a:effectLst/>
                        <a:highlight>
                          <a:srgbClr val="F5D8FC"/>
                        </a:highligh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8FC"/>
                    </a:solidFill>
                  </a:tcPr>
                </a:tc>
                <a:tc>
                  <a:txBody>
                    <a:bodyPr/>
                    <a:lstStyle/>
                    <a:p>
                      <a:pPr marL="0" marR="0" algn="ctr">
                        <a:lnSpc>
                          <a:spcPct val="150000"/>
                        </a:lnSpc>
                        <a:spcBef>
                          <a:spcPts val="100"/>
                        </a:spcBef>
                        <a:spcAft>
                          <a:spcPts val="100"/>
                        </a:spcAft>
                      </a:pPr>
                      <a:r>
                        <a:rPr lang="fr-FR" sz="3500" b="1">
                          <a:solidFill>
                            <a:srgbClr val="000000"/>
                          </a:solidFill>
                          <a:effectLst/>
                          <a:highlight>
                            <a:srgbClr val="F5D8FC"/>
                          </a:highlight>
                          <a:latin typeface="Arial" panose="020B0604020202020204" pitchFamily="34" charset="0"/>
                          <a:ea typeface="Times New Roman" panose="02020603050405020304" pitchFamily="18" charset="0"/>
                          <a:cs typeface="Arial" panose="020B0604020202020204" pitchFamily="34" charset="0"/>
                        </a:rPr>
                        <a:t>Kết quả cần đạt</a:t>
                      </a:r>
                      <a:endParaRPr lang="en-US" sz="3500">
                        <a:effectLst/>
                        <a:highlight>
                          <a:srgbClr val="F5D8FC"/>
                        </a:highligh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8FC"/>
                    </a:solidFill>
                  </a:tcPr>
                </a:tc>
                <a:extLst>
                  <a:ext uri="{0D108BD9-81ED-4DB2-BD59-A6C34878D82A}">
                    <a16:rowId xmlns:a16="http://schemas.microsoft.com/office/drawing/2014/main" val="934877330"/>
                  </a:ext>
                </a:extLst>
              </a:tr>
              <a:tr h="9209672">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 chất: </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Tôn trọng, trách nhiệm</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tâm</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hòa</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nhã</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mọi</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5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Lắng</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nghe</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ý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5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biệt</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xử</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5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lỗi</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khi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lỗi</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5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Luôn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sẵn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sàng</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cố</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gắng</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việc</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Thường xuyên</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lời nói, việc làm phù hợp với mọi người.</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Tiếp thu ý kiến của người khác.</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Hòa đồng với mọi người.</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Chịu trách nhiệm về hành vi, việc làm, lời nói của mình.</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Hoàn thành tốt nhiệm vụ được giao trong mọi hoàn cảnh. </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43782794"/>
                  </a:ext>
                </a:extLst>
              </a:tr>
              <a:tr h="9103045">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 lực:</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Giao tiếp, tham vấn</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Lắng nghe tích cực khi giao tiếp. </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hiện sự tôn trọng trong giao tiếp ứng xử.</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Phân tích, đánh giá tình huống và sử dụng các phương tiện trong giao tiếp.</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Vận dụng kiến thức của khoa học tâm lí để giải quyết một số vấn đề và tham vấn hỗ trợ mọi người xung quanh.</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Thường xuyên</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kĩ năng giao tiếp phù hợp với đối tượng.</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Giải quyết các vấn đề linh hoạt và hiệu quả.</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Hỗ trợ trong giải quyết vấn đề của của mọi người xung quanh. </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3344526"/>
                  </a:ext>
                </a:extLst>
              </a:tr>
              <a:tr h="28719077">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Hứng thú:</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Khám phá, nghiên cứu thế giới nội tâm</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Đọc những cuốn sách hay về tâm lí.</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Tìm kiếm những thông tin về các vấn đề tâm lí thường gặp của học sinh THPT. </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 gian rảnh rỗi</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Gia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tâm</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thân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5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tâm</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vấn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bạn</a:t>
                      </a:r>
                      <a:r>
                        <a:rPr lang="fr-FR"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500" dirty="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0771436"/>
                  </a:ext>
                </a:extLst>
              </a:tr>
            </a:tbl>
          </a:graphicData>
        </a:graphic>
      </p:graphicFrame>
      <p:sp>
        <p:nvSpPr>
          <p:cNvPr id="8" name="TextBox 7">
            <a:extLst>
              <a:ext uri="{FF2B5EF4-FFF2-40B4-BE49-F238E27FC236}">
                <a16:creationId xmlns:a16="http://schemas.microsoft.com/office/drawing/2014/main" id="{C0C9D2AB-CA8A-7A22-1BD9-C131D2E2C895}"/>
              </a:ext>
            </a:extLst>
          </p:cNvPr>
          <p:cNvSpPr txBox="1"/>
          <p:nvPr/>
        </p:nvSpPr>
        <p:spPr>
          <a:xfrm>
            <a:off x="7239000" y="430887"/>
            <a:ext cx="3810000" cy="861774"/>
          </a:xfrm>
          <a:prstGeom prst="rect">
            <a:avLst/>
          </a:prstGeom>
          <a:noFill/>
        </p:spPr>
        <p:txBody>
          <a:bodyPr wrap="square" rtlCol="0">
            <a:spAutoFit/>
          </a:bodyPr>
          <a:lstStyle/>
          <a:p>
            <a:pPr algn="ctr"/>
            <a:r>
              <a:rPr lang="en-US" sz="5000" b="1">
                <a:solidFill>
                  <a:schemeClr val="accent5">
                    <a:lumMod val="75000"/>
                  </a:schemeClr>
                </a:solidFill>
                <a:latin typeface="Arial" panose="020B0604020202020204" pitchFamily="34" charset="0"/>
                <a:cs typeface="Arial" panose="020B0604020202020204" pitchFamily="34" charset="0"/>
              </a:rPr>
              <a:t>VÍ DỤ </a:t>
            </a:r>
          </a:p>
        </p:txBody>
      </p:sp>
    </p:spTree>
    <p:extLst>
      <p:ext uri="{BB962C8B-B14F-4D97-AF65-F5344CB8AC3E}">
        <p14:creationId xmlns:p14="http://schemas.microsoft.com/office/powerpoint/2010/main" val="3149018499"/>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0F97737-22DB-2C6E-92B4-9412E29E944A}"/>
              </a:ext>
            </a:extLst>
          </p:cNvPr>
          <p:cNvGraphicFramePr>
            <a:graphicFrameLocks noGrp="1"/>
          </p:cNvGraphicFramePr>
          <p:nvPr>
            <p:extLst>
              <p:ext uri="{D42A27DB-BD31-4B8C-83A1-F6EECF244321}">
                <p14:modId xmlns:p14="http://schemas.microsoft.com/office/powerpoint/2010/main" val="4162387163"/>
              </p:ext>
            </p:extLst>
          </p:nvPr>
        </p:nvGraphicFramePr>
        <p:xfrm>
          <a:off x="228599" y="190500"/>
          <a:ext cx="17830801" cy="42241722"/>
        </p:xfrm>
        <a:graphic>
          <a:graphicData uri="http://schemas.openxmlformats.org/drawingml/2006/table">
            <a:tbl>
              <a:tblPr bandRow="1"/>
              <a:tblGrid>
                <a:gridCol w="4265954">
                  <a:extLst>
                    <a:ext uri="{9D8B030D-6E8A-4147-A177-3AD203B41FA5}">
                      <a16:colId xmlns:a16="http://schemas.microsoft.com/office/drawing/2014/main" val="4107320393"/>
                    </a:ext>
                  </a:extLst>
                </a:gridCol>
                <a:gridCol w="5955162">
                  <a:extLst>
                    <a:ext uri="{9D8B030D-6E8A-4147-A177-3AD203B41FA5}">
                      <a16:colId xmlns:a16="http://schemas.microsoft.com/office/drawing/2014/main" val="2932182629"/>
                    </a:ext>
                  </a:extLst>
                </a:gridCol>
                <a:gridCol w="2587701">
                  <a:extLst>
                    <a:ext uri="{9D8B030D-6E8A-4147-A177-3AD203B41FA5}">
                      <a16:colId xmlns:a16="http://schemas.microsoft.com/office/drawing/2014/main" val="2584384610"/>
                    </a:ext>
                  </a:extLst>
                </a:gridCol>
                <a:gridCol w="5021984">
                  <a:extLst>
                    <a:ext uri="{9D8B030D-6E8A-4147-A177-3AD203B41FA5}">
                      <a16:colId xmlns:a16="http://schemas.microsoft.com/office/drawing/2014/main" val="2221049272"/>
                    </a:ext>
                  </a:extLst>
                </a:gridCol>
              </a:tblGrid>
              <a:tr h="1521954">
                <a:tc>
                  <a:txBody>
                    <a:bodyPr/>
                    <a:lstStyle/>
                    <a:p>
                      <a:pPr marL="0" marR="0" algn="ctr">
                        <a:lnSpc>
                          <a:spcPct val="150000"/>
                        </a:lnSpc>
                        <a:spcBef>
                          <a:spcPts val="100"/>
                        </a:spcBef>
                        <a:spcAft>
                          <a:spcPts val="100"/>
                        </a:spcAft>
                      </a:pPr>
                      <a:r>
                        <a:rPr lang="fr-FR" sz="3500" b="1">
                          <a:solidFill>
                            <a:srgbClr val="000000"/>
                          </a:solidFill>
                          <a:effectLst/>
                          <a:highlight>
                            <a:srgbClr val="F5D8FC"/>
                          </a:highlight>
                          <a:latin typeface="Arial" panose="020B0604020202020204" pitchFamily="34" charset="0"/>
                          <a:ea typeface="Times New Roman" panose="02020603050405020304" pitchFamily="18" charset="0"/>
                          <a:cs typeface="Arial" panose="020B0604020202020204" pitchFamily="34" charset="0"/>
                        </a:rPr>
                        <a:t>Nội dung </a:t>
                      </a:r>
                      <a:endParaRPr lang="en-US" sz="3500">
                        <a:effectLst/>
                        <a:highlight>
                          <a:srgbClr val="F5D8FC"/>
                        </a:highligh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100"/>
                        </a:spcBef>
                        <a:spcAft>
                          <a:spcPts val="100"/>
                        </a:spcAft>
                      </a:pPr>
                      <a:r>
                        <a:rPr lang="fr-FR" sz="3500" b="1">
                          <a:solidFill>
                            <a:srgbClr val="000000"/>
                          </a:solidFill>
                          <a:effectLst/>
                          <a:highlight>
                            <a:srgbClr val="F5D8FC"/>
                          </a:highlight>
                          <a:latin typeface="Arial" panose="020B0604020202020204" pitchFamily="34" charset="0"/>
                          <a:ea typeface="Times New Roman" panose="02020603050405020304" pitchFamily="18" charset="0"/>
                          <a:cs typeface="Arial" panose="020B0604020202020204" pitchFamily="34" charset="0"/>
                        </a:rPr>
                        <a:t>rèn luyện</a:t>
                      </a:r>
                      <a:endParaRPr lang="en-US" sz="3500">
                        <a:effectLst/>
                        <a:highlight>
                          <a:srgbClr val="F5D8FC"/>
                        </a:highligh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8FC"/>
                    </a:solidFill>
                  </a:tcPr>
                </a:tc>
                <a:tc>
                  <a:txBody>
                    <a:bodyPr/>
                    <a:lstStyle/>
                    <a:p>
                      <a:pPr marL="0" marR="0" algn="ctr">
                        <a:lnSpc>
                          <a:spcPct val="150000"/>
                        </a:lnSpc>
                        <a:spcBef>
                          <a:spcPts val="100"/>
                        </a:spcBef>
                        <a:spcAft>
                          <a:spcPts val="100"/>
                        </a:spcAft>
                      </a:pPr>
                      <a:r>
                        <a:rPr lang="fr-FR" sz="3500" b="1">
                          <a:solidFill>
                            <a:srgbClr val="000000"/>
                          </a:solidFill>
                          <a:effectLst/>
                          <a:highlight>
                            <a:srgbClr val="F5D8FC"/>
                          </a:highlight>
                          <a:latin typeface="Arial" panose="020B0604020202020204" pitchFamily="34" charset="0"/>
                          <a:ea typeface="Times New Roman" panose="02020603050405020304" pitchFamily="18" charset="0"/>
                          <a:cs typeface="Arial" panose="020B0604020202020204" pitchFamily="34" charset="0"/>
                        </a:rPr>
                        <a:t>Cách thức rèn luyện</a:t>
                      </a:r>
                      <a:endParaRPr lang="en-US" sz="3500">
                        <a:effectLst/>
                        <a:highlight>
                          <a:srgbClr val="F5D8FC"/>
                        </a:highligh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8FC"/>
                    </a:solidFill>
                  </a:tcPr>
                </a:tc>
                <a:tc>
                  <a:txBody>
                    <a:bodyPr/>
                    <a:lstStyle/>
                    <a:p>
                      <a:pPr marL="0" marR="0" algn="ctr">
                        <a:lnSpc>
                          <a:spcPct val="150000"/>
                        </a:lnSpc>
                        <a:spcBef>
                          <a:spcPts val="100"/>
                        </a:spcBef>
                        <a:spcAft>
                          <a:spcPts val="100"/>
                        </a:spcAft>
                      </a:pPr>
                      <a:r>
                        <a:rPr lang="fr-FR" sz="3500" b="1">
                          <a:solidFill>
                            <a:srgbClr val="000000"/>
                          </a:solidFill>
                          <a:effectLst/>
                          <a:highlight>
                            <a:srgbClr val="F5D8FC"/>
                          </a:highlight>
                          <a:latin typeface="Arial" panose="020B0604020202020204" pitchFamily="34" charset="0"/>
                          <a:ea typeface="Times New Roman" panose="02020603050405020304" pitchFamily="18" charset="0"/>
                          <a:cs typeface="Arial" panose="020B0604020202020204" pitchFamily="34" charset="0"/>
                        </a:rPr>
                        <a:t>Thời gian thực hiện</a:t>
                      </a:r>
                      <a:endParaRPr lang="en-US" sz="3500">
                        <a:effectLst/>
                        <a:highlight>
                          <a:srgbClr val="F5D8FC"/>
                        </a:highligh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8FC"/>
                    </a:solidFill>
                  </a:tcPr>
                </a:tc>
                <a:tc>
                  <a:txBody>
                    <a:bodyPr/>
                    <a:lstStyle/>
                    <a:p>
                      <a:pPr marL="0" marR="0" algn="ctr">
                        <a:lnSpc>
                          <a:spcPct val="150000"/>
                        </a:lnSpc>
                        <a:spcBef>
                          <a:spcPts val="100"/>
                        </a:spcBef>
                        <a:spcAft>
                          <a:spcPts val="100"/>
                        </a:spcAft>
                      </a:pPr>
                      <a:r>
                        <a:rPr lang="fr-FR" sz="3500" b="1">
                          <a:solidFill>
                            <a:srgbClr val="000000"/>
                          </a:solidFill>
                          <a:effectLst/>
                          <a:highlight>
                            <a:srgbClr val="F5D8FC"/>
                          </a:highlight>
                          <a:latin typeface="Arial" panose="020B0604020202020204" pitchFamily="34" charset="0"/>
                          <a:ea typeface="Times New Roman" panose="02020603050405020304" pitchFamily="18" charset="0"/>
                          <a:cs typeface="Arial" panose="020B0604020202020204" pitchFamily="34" charset="0"/>
                        </a:rPr>
                        <a:t>Kết quả cần đạt</a:t>
                      </a:r>
                      <a:endParaRPr lang="en-US" sz="3500">
                        <a:effectLst/>
                        <a:highlight>
                          <a:srgbClr val="F5D8FC"/>
                        </a:highligh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8FC"/>
                    </a:solidFill>
                  </a:tcPr>
                </a:tc>
                <a:extLst>
                  <a:ext uri="{0D108BD9-81ED-4DB2-BD59-A6C34878D82A}">
                    <a16:rowId xmlns:a16="http://schemas.microsoft.com/office/drawing/2014/main" val="934877330"/>
                  </a:ext>
                </a:extLst>
              </a:tr>
              <a:tr h="2892869">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 chất: </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Tôn trọng, trách nhiệm</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Luôn sẵn sàng, cố gắng để hoàn thành công việc.</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Thường xuyên</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Hoàn thành tốt nhiệm vụ được giao trong mọi hoàn cảnh. </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43782794"/>
                  </a:ext>
                </a:extLst>
              </a:tr>
              <a:tr h="9103045">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 lực:</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Giao tiếp, tham vấn</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Lắng nghe tích cực khi giao tiếp. </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hiện sự tôn trọng trong giao tiếp ứng xử.</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Phân tích, đánh giá tình huống và sử dụng các phương tiện trong giao tiếp.</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Vận dụng kiến thức của khoa học tâm lí để giải quyết một số vấn đề và tham vấn hỗ trợ mọi người xung quanh.</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Thường xuyên</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kĩ năng giao tiếp phù hợp với đối tượng.</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Giải quyết các vấn đề linh hoạt và hiệu quả.</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Hỗ trợ trong giải quyết vấn đề của của mọi người xung quanh. </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3344526"/>
                  </a:ext>
                </a:extLst>
              </a:tr>
              <a:tr h="28719077">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Hứng thú:</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Khám phá, nghiên cứu thế giới nội tâm</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Đọc những cuốn sách hay về tâm lí.</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Tìm kiếm những thông tin về các vấn đề tâm lí thường gặp của học sinh THPT. </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 gian rảnh rỗi</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Gia tăng kiến thức về tâm lí cho bản thân.</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thể sử dụng được các kiến thức tâm lí để tư vấn cho các bạn.</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0771436"/>
                  </a:ext>
                </a:extLst>
              </a:tr>
            </a:tbl>
          </a:graphicData>
        </a:graphic>
      </p:graphicFrame>
    </p:spTree>
    <p:extLst>
      <p:ext uri="{BB962C8B-B14F-4D97-AF65-F5344CB8AC3E}">
        <p14:creationId xmlns:p14="http://schemas.microsoft.com/office/powerpoint/2010/main" val="1992842910"/>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0F97737-22DB-2C6E-92B4-9412E29E944A}"/>
              </a:ext>
            </a:extLst>
          </p:cNvPr>
          <p:cNvGraphicFramePr>
            <a:graphicFrameLocks noGrp="1"/>
          </p:cNvGraphicFramePr>
          <p:nvPr>
            <p:extLst>
              <p:ext uri="{D42A27DB-BD31-4B8C-83A1-F6EECF244321}">
                <p14:modId xmlns:p14="http://schemas.microsoft.com/office/powerpoint/2010/main" val="3524959732"/>
              </p:ext>
            </p:extLst>
          </p:nvPr>
        </p:nvGraphicFramePr>
        <p:xfrm>
          <a:off x="228599" y="190500"/>
          <a:ext cx="17830801" cy="34172839"/>
        </p:xfrm>
        <a:graphic>
          <a:graphicData uri="http://schemas.openxmlformats.org/drawingml/2006/table">
            <a:tbl>
              <a:tblPr bandRow="1"/>
              <a:tblGrid>
                <a:gridCol w="4265954">
                  <a:extLst>
                    <a:ext uri="{9D8B030D-6E8A-4147-A177-3AD203B41FA5}">
                      <a16:colId xmlns:a16="http://schemas.microsoft.com/office/drawing/2014/main" val="4107320393"/>
                    </a:ext>
                  </a:extLst>
                </a:gridCol>
                <a:gridCol w="5955162">
                  <a:extLst>
                    <a:ext uri="{9D8B030D-6E8A-4147-A177-3AD203B41FA5}">
                      <a16:colId xmlns:a16="http://schemas.microsoft.com/office/drawing/2014/main" val="2932182629"/>
                    </a:ext>
                  </a:extLst>
                </a:gridCol>
                <a:gridCol w="2587701">
                  <a:extLst>
                    <a:ext uri="{9D8B030D-6E8A-4147-A177-3AD203B41FA5}">
                      <a16:colId xmlns:a16="http://schemas.microsoft.com/office/drawing/2014/main" val="2584384610"/>
                    </a:ext>
                  </a:extLst>
                </a:gridCol>
                <a:gridCol w="5021984">
                  <a:extLst>
                    <a:ext uri="{9D8B030D-6E8A-4147-A177-3AD203B41FA5}">
                      <a16:colId xmlns:a16="http://schemas.microsoft.com/office/drawing/2014/main" val="2221049272"/>
                    </a:ext>
                  </a:extLst>
                </a:gridCol>
              </a:tblGrid>
              <a:tr h="1521954">
                <a:tc>
                  <a:txBody>
                    <a:bodyPr/>
                    <a:lstStyle/>
                    <a:p>
                      <a:pPr marL="0" marR="0" algn="ctr">
                        <a:lnSpc>
                          <a:spcPct val="150000"/>
                        </a:lnSpc>
                        <a:spcBef>
                          <a:spcPts val="100"/>
                        </a:spcBef>
                        <a:spcAft>
                          <a:spcPts val="100"/>
                        </a:spcAft>
                      </a:pPr>
                      <a:r>
                        <a:rPr lang="fr-FR" sz="3500" b="1">
                          <a:solidFill>
                            <a:srgbClr val="000000"/>
                          </a:solidFill>
                          <a:effectLst/>
                          <a:highlight>
                            <a:srgbClr val="F5D8FC"/>
                          </a:highlight>
                          <a:latin typeface="Arial" panose="020B0604020202020204" pitchFamily="34" charset="0"/>
                          <a:ea typeface="Times New Roman" panose="02020603050405020304" pitchFamily="18" charset="0"/>
                          <a:cs typeface="Arial" panose="020B0604020202020204" pitchFamily="34" charset="0"/>
                        </a:rPr>
                        <a:t>Nội dung </a:t>
                      </a:r>
                      <a:endParaRPr lang="en-US" sz="3500">
                        <a:effectLst/>
                        <a:highlight>
                          <a:srgbClr val="F5D8FC"/>
                        </a:highligh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100"/>
                        </a:spcBef>
                        <a:spcAft>
                          <a:spcPts val="100"/>
                        </a:spcAft>
                      </a:pPr>
                      <a:r>
                        <a:rPr lang="fr-FR" sz="3500" b="1">
                          <a:solidFill>
                            <a:srgbClr val="000000"/>
                          </a:solidFill>
                          <a:effectLst/>
                          <a:highlight>
                            <a:srgbClr val="F5D8FC"/>
                          </a:highlight>
                          <a:latin typeface="Arial" panose="020B0604020202020204" pitchFamily="34" charset="0"/>
                          <a:ea typeface="Times New Roman" panose="02020603050405020304" pitchFamily="18" charset="0"/>
                          <a:cs typeface="Arial" panose="020B0604020202020204" pitchFamily="34" charset="0"/>
                        </a:rPr>
                        <a:t>rèn luyện</a:t>
                      </a:r>
                      <a:endParaRPr lang="en-US" sz="3500">
                        <a:effectLst/>
                        <a:highlight>
                          <a:srgbClr val="F5D8FC"/>
                        </a:highligh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8FC"/>
                    </a:solidFill>
                  </a:tcPr>
                </a:tc>
                <a:tc>
                  <a:txBody>
                    <a:bodyPr/>
                    <a:lstStyle/>
                    <a:p>
                      <a:pPr marL="0" marR="0" algn="ctr">
                        <a:lnSpc>
                          <a:spcPct val="150000"/>
                        </a:lnSpc>
                        <a:spcBef>
                          <a:spcPts val="100"/>
                        </a:spcBef>
                        <a:spcAft>
                          <a:spcPts val="100"/>
                        </a:spcAft>
                      </a:pPr>
                      <a:r>
                        <a:rPr lang="fr-FR" sz="3500" b="1">
                          <a:solidFill>
                            <a:srgbClr val="000000"/>
                          </a:solidFill>
                          <a:effectLst/>
                          <a:highlight>
                            <a:srgbClr val="F5D8FC"/>
                          </a:highlight>
                          <a:latin typeface="Arial" panose="020B0604020202020204" pitchFamily="34" charset="0"/>
                          <a:ea typeface="Times New Roman" panose="02020603050405020304" pitchFamily="18" charset="0"/>
                          <a:cs typeface="Arial" panose="020B0604020202020204" pitchFamily="34" charset="0"/>
                        </a:rPr>
                        <a:t>Cách thức rèn luyện</a:t>
                      </a:r>
                      <a:endParaRPr lang="en-US" sz="3500">
                        <a:effectLst/>
                        <a:highlight>
                          <a:srgbClr val="F5D8FC"/>
                        </a:highligh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8FC"/>
                    </a:solidFill>
                  </a:tcPr>
                </a:tc>
                <a:tc>
                  <a:txBody>
                    <a:bodyPr/>
                    <a:lstStyle/>
                    <a:p>
                      <a:pPr marL="0" marR="0" algn="ctr">
                        <a:lnSpc>
                          <a:spcPct val="150000"/>
                        </a:lnSpc>
                        <a:spcBef>
                          <a:spcPts val="100"/>
                        </a:spcBef>
                        <a:spcAft>
                          <a:spcPts val="100"/>
                        </a:spcAft>
                      </a:pPr>
                      <a:r>
                        <a:rPr lang="fr-FR" sz="3500" b="1">
                          <a:solidFill>
                            <a:srgbClr val="000000"/>
                          </a:solidFill>
                          <a:effectLst/>
                          <a:highlight>
                            <a:srgbClr val="F5D8FC"/>
                          </a:highlight>
                          <a:latin typeface="Arial" panose="020B0604020202020204" pitchFamily="34" charset="0"/>
                          <a:ea typeface="Times New Roman" panose="02020603050405020304" pitchFamily="18" charset="0"/>
                          <a:cs typeface="Arial" panose="020B0604020202020204" pitchFamily="34" charset="0"/>
                        </a:rPr>
                        <a:t>Thời gian thực hiện</a:t>
                      </a:r>
                      <a:endParaRPr lang="en-US" sz="3500">
                        <a:effectLst/>
                        <a:highlight>
                          <a:srgbClr val="F5D8FC"/>
                        </a:highligh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8FC"/>
                    </a:solidFill>
                  </a:tcPr>
                </a:tc>
                <a:tc>
                  <a:txBody>
                    <a:bodyPr/>
                    <a:lstStyle/>
                    <a:p>
                      <a:pPr marL="0" marR="0" algn="ctr">
                        <a:lnSpc>
                          <a:spcPct val="150000"/>
                        </a:lnSpc>
                        <a:spcBef>
                          <a:spcPts val="100"/>
                        </a:spcBef>
                        <a:spcAft>
                          <a:spcPts val="100"/>
                        </a:spcAft>
                      </a:pPr>
                      <a:r>
                        <a:rPr lang="fr-FR" sz="3500" b="1">
                          <a:solidFill>
                            <a:srgbClr val="000000"/>
                          </a:solidFill>
                          <a:effectLst/>
                          <a:highlight>
                            <a:srgbClr val="F5D8FC"/>
                          </a:highlight>
                          <a:latin typeface="Arial" panose="020B0604020202020204" pitchFamily="34" charset="0"/>
                          <a:ea typeface="Times New Roman" panose="02020603050405020304" pitchFamily="18" charset="0"/>
                          <a:cs typeface="Arial" panose="020B0604020202020204" pitchFamily="34" charset="0"/>
                        </a:rPr>
                        <a:t>Kết quả cần đạt</a:t>
                      </a:r>
                      <a:endParaRPr lang="en-US" sz="3500">
                        <a:effectLst/>
                        <a:highlight>
                          <a:srgbClr val="F5D8FC"/>
                        </a:highligh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8FC"/>
                    </a:solidFill>
                  </a:tcPr>
                </a:tc>
                <a:extLst>
                  <a:ext uri="{0D108BD9-81ED-4DB2-BD59-A6C34878D82A}">
                    <a16:rowId xmlns:a16="http://schemas.microsoft.com/office/drawing/2014/main" val="934877330"/>
                  </a:ext>
                </a:extLst>
              </a:tr>
              <a:tr h="3578669">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 lực:</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Giao tiếp, tham vấn</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Vận dụng kiến thức của khoa học tâm lí để giải quyết một số vấn đề và tham vấn hỗ trợ mọi người xung quanh.</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Thường xuyên</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Giải quyết các vấn đề linh hoạt và hiệu quả.</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Hỗ trợ trong giải quyết vấn đề của của mọi người xung quanh. </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3344526"/>
                  </a:ext>
                </a:extLst>
              </a:tr>
              <a:tr h="28719077">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Hứng thú:</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Khám phá, nghiên cứu thế giới nội tâm</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Đọc những cuốn sách hay về tâm lí.</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Tìm kiếm những thông tin về các vấn đề tâm lí thường gặp của học sinh THPT. </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 gian rảnh rỗi</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Gia tăng kiến thức về tâm lí cho bản thân.</a:t>
                      </a:r>
                      <a:endParaRPr lang="en-US" sz="35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fr-FR"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thể sử dụng được các kiến thức tâm lí để tư vấn cho các bạn.</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20853" marR="20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0771436"/>
                  </a:ext>
                </a:extLst>
              </a:tr>
            </a:tbl>
          </a:graphicData>
        </a:graphic>
      </p:graphicFrame>
    </p:spTree>
    <p:extLst>
      <p:ext uri="{BB962C8B-B14F-4D97-AF65-F5344CB8AC3E}">
        <p14:creationId xmlns:p14="http://schemas.microsoft.com/office/powerpoint/2010/main" val="2463440178"/>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8E3081-8B3F-A995-B45C-C5177B64B95A}"/>
              </a:ext>
            </a:extLst>
          </p:cNvPr>
          <p:cNvSpPr txBox="1"/>
          <p:nvPr/>
        </p:nvSpPr>
        <p:spPr>
          <a:xfrm>
            <a:off x="964624" y="171079"/>
            <a:ext cx="16713776" cy="182492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b="1">
                <a:solidFill>
                  <a:srgbClr val="8064A2">
                    <a:lumMod val="75000"/>
                  </a:srgbClr>
                </a:solidFill>
                <a:latin typeface="Arial" panose="020B0604020202020204" pitchFamily="34" charset="0"/>
                <a:cs typeface="Arial" panose="020B0604020202020204" pitchFamily="34" charset="0"/>
              </a:rPr>
              <a:t>2</a:t>
            </a:r>
            <a:r>
              <a:rPr kumimoji="0" lang="en-US"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rPr>
              <a:t>. </a:t>
            </a:r>
            <a:r>
              <a:rPr kumimoji="0" lang="vi-VN"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rPr>
              <a:t>Thực hiện kế hoạch và chia sẻ kết quả rèn luyện để theo đuổi đam mê</a:t>
            </a:r>
            <a:endParaRPr kumimoji="0" lang="en-US" sz="4000" b="1" i="0" u="none" strike="noStrike" kern="1200" cap="none" spc="0" normalizeH="0" baseline="0" noProof="0">
              <a:ln>
                <a:noFill/>
              </a:ln>
              <a:solidFill>
                <a:srgbClr val="8064A2">
                  <a:lumMod val="75000"/>
                </a:srgbClr>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8CD5069A-C7FA-E47C-A023-8587C204F038}"/>
              </a:ext>
            </a:extLst>
          </p:cNvPr>
          <p:cNvSpPr txBox="1"/>
          <p:nvPr/>
        </p:nvSpPr>
        <p:spPr>
          <a:xfrm>
            <a:off x="2234912" y="2414604"/>
            <a:ext cx="15544800" cy="1738296"/>
          </a:xfrm>
          <a:prstGeom prst="rect">
            <a:avLst/>
          </a:prstGeom>
          <a:noFill/>
        </p:spPr>
        <p:txBody>
          <a:bodyPr wrap="square" rtlCol="0">
            <a:spAutoFit/>
          </a:bodyPr>
          <a:lstStyle/>
          <a:p>
            <a:pPr algn="just">
              <a:lnSpc>
                <a:spcPct val="150000"/>
              </a:lnSpc>
            </a:pPr>
            <a:r>
              <a:rPr lang="en-US" sz="3800">
                <a:latin typeface="Arial" panose="020B0604020202020204" pitchFamily="34" charset="0"/>
                <a:cs typeface="Arial" panose="020B0604020202020204" pitchFamily="34" charset="0"/>
              </a:rPr>
              <a:t>Em hãy chia sẻ về việc thực hiện kế hoạch rèn luyện và kết quả rèn luyện đã thực hiện ở mục 1 nhiệm vụ 7 vào trong SBT. </a:t>
            </a:r>
          </a:p>
        </p:txBody>
      </p:sp>
    </p:spTree>
    <p:extLst>
      <p:ext uri="{BB962C8B-B14F-4D97-AF65-F5344CB8AC3E}">
        <p14:creationId xmlns:p14="http://schemas.microsoft.com/office/powerpoint/2010/main" val="144515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4"/>
          <p:cNvSpPr txBox="1"/>
          <p:nvPr/>
        </p:nvSpPr>
        <p:spPr>
          <a:xfrm>
            <a:off x="1028699" y="934491"/>
            <a:ext cx="16230600" cy="833809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1507990" y="3390900"/>
            <a:ext cx="15272018" cy="3248646"/>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7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KHẢO SÁT </a:t>
            </a:r>
            <a:endParaRPr kumimoji="0" lang="en-US" sz="7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7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KẾT QUẢ HOẠT ĐỘNG</a:t>
            </a:r>
          </a:p>
        </p:txBody>
      </p:sp>
      <p:sp>
        <p:nvSpPr>
          <p:cNvPr id="12" name="Freeform 2">
            <a:extLst>
              <a:ext uri="{FF2B5EF4-FFF2-40B4-BE49-F238E27FC236}">
                <a16:creationId xmlns:a16="http://schemas.microsoft.com/office/drawing/2014/main" id="{984BBFBF-59CA-121A-28A2-258C4BFA10C0}"/>
              </a:ext>
            </a:extLst>
          </p:cNvPr>
          <p:cNvSpPr/>
          <p:nvPr/>
        </p:nvSpPr>
        <p:spPr>
          <a:xfrm>
            <a:off x="17426081" y="1288411"/>
            <a:ext cx="885653" cy="711743"/>
          </a:xfrm>
          <a:custGeom>
            <a:avLst/>
            <a:gdLst/>
            <a:ahLst/>
            <a:cxnLst/>
            <a:rect l="l" t="t" r="r" b="b"/>
            <a:pathLst>
              <a:path w="885653" h="711743">
                <a:moveTo>
                  <a:pt x="0" y="0"/>
                </a:moveTo>
                <a:lnTo>
                  <a:pt x="885653" y="0"/>
                </a:lnTo>
                <a:lnTo>
                  <a:pt x="885653" y="711743"/>
                </a:lnTo>
                <a:lnTo>
                  <a:pt x="0" y="71174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3" name="Freeform 3">
            <a:extLst>
              <a:ext uri="{FF2B5EF4-FFF2-40B4-BE49-F238E27FC236}">
                <a16:creationId xmlns:a16="http://schemas.microsoft.com/office/drawing/2014/main" id="{D7925031-CAF3-B010-0DEE-F60AD4CCBDA6}"/>
              </a:ext>
            </a:extLst>
          </p:cNvPr>
          <p:cNvSpPr/>
          <p:nvPr/>
        </p:nvSpPr>
        <p:spPr>
          <a:xfrm>
            <a:off x="35354" y="4152900"/>
            <a:ext cx="898096" cy="721742"/>
          </a:xfrm>
          <a:custGeom>
            <a:avLst/>
            <a:gdLst/>
            <a:ahLst/>
            <a:cxnLst/>
            <a:rect l="l" t="t" r="r" b="b"/>
            <a:pathLst>
              <a:path w="898096" h="721742">
                <a:moveTo>
                  <a:pt x="0" y="0"/>
                </a:moveTo>
                <a:lnTo>
                  <a:pt x="898096" y="0"/>
                </a:lnTo>
                <a:lnTo>
                  <a:pt x="898096" y="721743"/>
                </a:lnTo>
                <a:lnTo>
                  <a:pt x="0" y="7217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50209466-19E6-E495-4B7F-74EA4D34BF4A}"/>
              </a:ext>
            </a:extLst>
          </p:cNvPr>
          <p:cNvSpPr txBox="1"/>
          <p:nvPr/>
        </p:nvSpPr>
        <p:spPr>
          <a:xfrm>
            <a:off x="2514600" y="8343900"/>
            <a:ext cx="9152626" cy="369332"/>
          </a:xfrm>
          <a:prstGeom prst="rect">
            <a:avLst/>
          </a:prstGeom>
          <a:noFill/>
        </p:spPr>
        <p:txBody>
          <a:bodyPr wrap="square">
            <a:spAutoFit/>
          </a:bodyPr>
          <a:lstStyle/>
          <a:p>
            <a:r>
              <a:rPr lang="en-US" dirty="0"/>
              <a:t>https://hdtn.vn/</a:t>
            </a:r>
          </a:p>
        </p:txBody>
      </p:sp>
    </p:spTree>
    <p:extLst>
      <p:ext uri="{BB962C8B-B14F-4D97-AF65-F5344CB8AC3E}">
        <p14:creationId xmlns:p14="http://schemas.microsoft.com/office/powerpoint/2010/main" val="3502538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6B280D7-71A6-6EB8-F8DA-823680437F75}"/>
              </a:ext>
            </a:extLst>
          </p:cNvPr>
          <p:cNvSpPr txBox="1"/>
          <p:nvPr/>
        </p:nvSpPr>
        <p:spPr>
          <a:xfrm>
            <a:off x="1700368" y="493575"/>
            <a:ext cx="15231686" cy="1169551"/>
          </a:xfrm>
          <a:prstGeom prst="rect">
            <a:avLst/>
          </a:prstGeom>
          <a:noFill/>
        </p:spPr>
        <p:txBody>
          <a:bodyPr wrap="square">
            <a:spAutoFit/>
          </a:bodyPr>
          <a:lstStyle/>
          <a:p>
            <a:pPr algn="ctr"/>
            <a:r>
              <a:rPr lang="en-US" sz="7000" b="1" dirty="0">
                <a:solidFill>
                  <a:schemeClr val="accent5">
                    <a:lumMod val="75000"/>
                  </a:schemeClr>
                </a:solidFill>
                <a:latin typeface="Arial" panose="020B0604020202020204" pitchFamily="34" charset="0"/>
                <a:cs typeface="Arial" panose="020B0604020202020204" pitchFamily="34" charset="0"/>
              </a:rPr>
              <a:t>HƯỚNG DẪN VỀ NHÀ </a:t>
            </a:r>
          </a:p>
        </p:txBody>
      </p:sp>
      <p:grpSp>
        <p:nvGrpSpPr>
          <p:cNvPr id="25" name="Group 24">
            <a:extLst>
              <a:ext uri="{FF2B5EF4-FFF2-40B4-BE49-F238E27FC236}">
                <a16:creationId xmlns:a16="http://schemas.microsoft.com/office/drawing/2014/main" id="{745871D9-0D4D-468E-75D6-6C9F7BBBAE62}"/>
              </a:ext>
            </a:extLst>
          </p:cNvPr>
          <p:cNvGrpSpPr/>
          <p:nvPr/>
        </p:nvGrpSpPr>
        <p:grpSpPr>
          <a:xfrm>
            <a:off x="1447800" y="2400301"/>
            <a:ext cx="16383000" cy="4881582"/>
            <a:chOff x="8077200" y="2400301"/>
            <a:chExt cx="9753600" cy="4881582"/>
          </a:xfrm>
        </p:grpSpPr>
        <p:sp>
          <p:nvSpPr>
            <p:cNvPr id="22" name="Rectangle: Rounded Corners 21">
              <a:extLst>
                <a:ext uri="{FF2B5EF4-FFF2-40B4-BE49-F238E27FC236}">
                  <a16:creationId xmlns:a16="http://schemas.microsoft.com/office/drawing/2014/main" id="{9F6B9FC4-4574-A49A-B70D-616CC55D656F}"/>
                </a:ext>
              </a:extLst>
            </p:cNvPr>
            <p:cNvSpPr/>
            <p:nvPr/>
          </p:nvSpPr>
          <p:spPr>
            <a:xfrm>
              <a:off x="8077200" y="2400301"/>
              <a:ext cx="9753600" cy="4881582"/>
            </a:xfrm>
            <a:prstGeom prst="roundRect">
              <a:avLst>
                <a:gd name="adj" fmla="val 5862"/>
              </a:avLst>
            </a:prstGeom>
            <a:solidFill>
              <a:schemeClr val="bg1"/>
            </a:solidFill>
            <a:ln w="38100">
              <a:solidFill>
                <a:schemeClr val="accent6">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4465398-3A02-5DF3-1788-899531FF5007}"/>
                </a:ext>
              </a:extLst>
            </p:cNvPr>
            <p:cNvSpPr txBox="1"/>
            <p:nvPr/>
          </p:nvSpPr>
          <p:spPr>
            <a:xfrm>
              <a:off x="8227566" y="2705100"/>
              <a:ext cx="9448800" cy="2615460"/>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3800" dirty="0" err="1">
                  <a:latin typeface="Arial" panose="020B0604020202020204" pitchFamily="34" charset="0"/>
                  <a:cs typeface="Arial" panose="020B0604020202020204" pitchFamily="34" charset="0"/>
                </a:rPr>
                <a:t>Ôn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tập</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lại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kiến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thức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của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bài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học</a:t>
              </a:r>
              <a:r>
                <a:rPr lang="en-US" sz="3800" dirty="0">
                  <a:latin typeface="Arial" panose="020B060402020202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vi-VN" sz="3800" dirty="0">
                  <a:latin typeface="Arial" panose="020B0604020202020204" pitchFamily="34" charset="0"/>
                  <a:cs typeface="Arial" panose="020B0604020202020204" pitchFamily="34" charset="0"/>
                </a:rPr>
                <a:t>Đọc và tìm hiểu trước nội dung </a:t>
              </a:r>
              <a:r>
                <a:rPr lang="vi-VN" sz="3800" b="1" i="1" dirty="0">
                  <a:latin typeface="Arial" panose="020B0604020202020204" pitchFamily="34" charset="0"/>
                  <a:cs typeface="Arial" panose="020B0604020202020204" pitchFamily="34" charset="0"/>
                </a:rPr>
                <a:t>Chủ đề 3: Phát triển mối quan hệ với thầy cô và bạn bè. </a:t>
              </a:r>
            </a:p>
          </p:txBody>
        </p:sp>
      </p:grpSp>
    </p:spTree>
    <p:extLst>
      <p:ext uri="{BB962C8B-B14F-4D97-AF65-F5344CB8AC3E}">
        <p14:creationId xmlns:p14="http://schemas.microsoft.com/office/powerpoint/2010/main" val="2305186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9"/>
          <p:cNvSpPr txBox="1"/>
          <p:nvPr/>
        </p:nvSpPr>
        <p:spPr>
          <a:xfrm>
            <a:off x="2098691" y="816835"/>
            <a:ext cx="14601656" cy="987450"/>
          </a:xfrm>
          <a:prstGeom prst="rect">
            <a:avLst/>
          </a:prstGeom>
        </p:spPr>
        <p:txBody>
          <a:bodyPr lIns="0" tIns="0" rIns="0" bIns="0" rtlCol="0" anchor="t">
            <a:spAutoFit/>
          </a:bodyPr>
          <a:lstStyle/>
          <a:p>
            <a:pPr marL="0" marR="0" lvl="0" indent="0" algn="ctr" defTabSz="914400" rtl="0" eaLnBrk="1" fontAlgn="auto" latinLnBrk="0" hangingPunct="1">
              <a:lnSpc>
                <a:spcPts val="7679"/>
              </a:lnSpc>
              <a:spcBef>
                <a:spcPts val="0"/>
              </a:spcBef>
              <a:spcAft>
                <a:spcPts val="0"/>
              </a:spcAft>
              <a:buClrTx/>
              <a:buSzTx/>
              <a:buFontTx/>
              <a:buNone/>
              <a:tabLst/>
              <a:defRPr/>
            </a:pPr>
            <a:r>
              <a:rPr kumimoji="0" lang="en-US" sz="7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NỘI DUNG BÀI HỌC </a:t>
            </a:r>
          </a:p>
        </p:txBody>
      </p:sp>
      <p:grpSp>
        <p:nvGrpSpPr>
          <p:cNvPr id="24" name="Group 23">
            <a:extLst>
              <a:ext uri="{FF2B5EF4-FFF2-40B4-BE49-F238E27FC236}">
                <a16:creationId xmlns:a16="http://schemas.microsoft.com/office/drawing/2014/main" id="{C6DDC538-F2F2-48B7-F9BE-0E558CDE1BDD}"/>
              </a:ext>
            </a:extLst>
          </p:cNvPr>
          <p:cNvGrpSpPr/>
          <p:nvPr/>
        </p:nvGrpSpPr>
        <p:grpSpPr>
          <a:xfrm>
            <a:off x="586772" y="2583993"/>
            <a:ext cx="5377832" cy="5354980"/>
            <a:chOff x="762001" y="2665978"/>
            <a:chExt cx="5377832" cy="5354980"/>
          </a:xfrm>
        </p:grpSpPr>
        <p:sp>
          <p:nvSpPr>
            <p:cNvPr id="12" name="TextBox 12"/>
            <p:cNvSpPr txBox="1"/>
            <p:nvPr/>
          </p:nvSpPr>
          <p:spPr>
            <a:xfrm>
              <a:off x="762001" y="2665978"/>
              <a:ext cx="5377832" cy="535498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47579" y="3015685"/>
              <a:ext cx="5206675" cy="239033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dirty="0" err="1">
                  <a:solidFill>
                    <a:srgbClr val="000000"/>
                  </a:solidFill>
                  <a:latin typeface="Arial" panose="020B0604020202020204" pitchFamily="34" charset="0"/>
                  <a:cs typeface="Arial" panose="020B0604020202020204" pitchFamily="34" charset="0"/>
                </a:rPr>
                <a:t>Thể</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hiện</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bản</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lĩnh</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trong</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việc</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theo</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đuổi</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đam</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mê</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với</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nghề</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yêu</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thích</a:t>
              </a:r>
              <a:r>
                <a:rPr lang="en-US" sz="3600" dirty="0">
                  <a:solidFill>
                    <a:srgbClr val="000000"/>
                  </a:solidFill>
                  <a:latin typeface="Arial" panose="020B0604020202020204" pitchFamily="34" charset="0"/>
                  <a:cs typeface="Arial" panose="020B0604020202020204" pitchFamily="34" charset="0"/>
                </a:rPr>
                <a:t> </a:t>
              </a: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BC713E1F-533D-5754-F0C1-06FCA8A991A8}"/>
              </a:ext>
            </a:extLst>
          </p:cNvPr>
          <p:cNvGrpSpPr/>
          <p:nvPr/>
        </p:nvGrpSpPr>
        <p:grpSpPr>
          <a:xfrm>
            <a:off x="6452406" y="2699315"/>
            <a:ext cx="5377832" cy="5354980"/>
            <a:chOff x="762001" y="2665978"/>
            <a:chExt cx="5377832" cy="5354980"/>
          </a:xfrm>
        </p:grpSpPr>
        <p:sp>
          <p:nvSpPr>
            <p:cNvPr id="30" name="TextBox 12">
              <a:extLst>
                <a:ext uri="{FF2B5EF4-FFF2-40B4-BE49-F238E27FC236}">
                  <a16:creationId xmlns:a16="http://schemas.microsoft.com/office/drawing/2014/main" id="{4BF92675-0ACE-74D5-1521-529B89C43420}"/>
                </a:ext>
              </a:extLst>
            </p:cNvPr>
            <p:cNvSpPr txBox="1"/>
            <p:nvPr/>
          </p:nvSpPr>
          <p:spPr>
            <a:xfrm>
              <a:off x="762001" y="2665978"/>
              <a:ext cx="5377832" cy="535498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19">
              <a:extLst>
                <a:ext uri="{FF2B5EF4-FFF2-40B4-BE49-F238E27FC236}">
                  <a16:creationId xmlns:a16="http://schemas.microsoft.com/office/drawing/2014/main" id="{576466EB-398A-2968-0FAC-E0A5D4143C8B}"/>
                </a:ext>
              </a:extLst>
            </p:cNvPr>
            <p:cNvSpPr txBox="1"/>
            <p:nvPr/>
          </p:nvSpPr>
          <p:spPr>
            <a:xfrm>
              <a:off x="847579" y="2976563"/>
              <a:ext cx="5206675" cy="1559338"/>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Rèn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sự</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tự</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tin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về</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bản</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thân</a:t>
              </a: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EA882B16-FF11-FD7F-D4EA-3A0515440EFA}"/>
              </a:ext>
            </a:extLst>
          </p:cNvPr>
          <p:cNvGrpSpPr/>
          <p:nvPr/>
        </p:nvGrpSpPr>
        <p:grpSpPr>
          <a:xfrm>
            <a:off x="12378200" y="2665978"/>
            <a:ext cx="5377832" cy="5354980"/>
            <a:chOff x="762001" y="2665978"/>
            <a:chExt cx="5377832" cy="5354980"/>
          </a:xfrm>
        </p:grpSpPr>
        <p:sp>
          <p:nvSpPr>
            <p:cNvPr id="37" name="TextBox 12">
              <a:extLst>
                <a:ext uri="{FF2B5EF4-FFF2-40B4-BE49-F238E27FC236}">
                  <a16:creationId xmlns:a16="http://schemas.microsoft.com/office/drawing/2014/main" id="{E3D4C023-8A3D-2DD2-2165-F0701EAA8F69}"/>
                </a:ext>
              </a:extLst>
            </p:cNvPr>
            <p:cNvSpPr txBox="1"/>
            <p:nvPr/>
          </p:nvSpPr>
          <p:spPr>
            <a:xfrm>
              <a:off x="762001" y="2665978"/>
              <a:ext cx="5377832" cy="535498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9">
              <a:extLst>
                <a:ext uri="{FF2B5EF4-FFF2-40B4-BE49-F238E27FC236}">
                  <a16:creationId xmlns:a16="http://schemas.microsoft.com/office/drawing/2014/main" id="{4DF6FBBE-B1BA-ED20-A691-AD7788FB253C}"/>
                </a:ext>
              </a:extLst>
            </p:cNvPr>
            <p:cNvSpPr txBox="1"/>
            <p:nvPr/>
          </p:nvSpPr>
          <p:spPr>
            <a:xfrm>
              <a:off x="847579" y="3009900"/>
              <a:ext cx="5206675" cy="239033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Thể</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hiện</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sự</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tự</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tin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trong</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định</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hướng</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nghề</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nghiệp</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của</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bản</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thân</a:t>
              </a:r>
              <a:r>
                <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grpSp>
      <p:sp>
        <p:nvSpPr>
          <p:cNvPr id="2" name="TextBox 19"/>
          <p:cNvSpPr txBox="1"/>
          <p:nvPr/>
        </p:nvSpPr>
        <p:spPr>
          <a:xfrm>
            <a:off x="618978" y="5877366"/>
            <a:ext cx="5206675" cy="2390334"/>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dirty="0" err="1">
                <a:solidFill>
                  <a:srgbClr val="000000"/>
                </a:solidFill>
                <a:latin typeface="Arial" panose="020B0604020202020204" pitchFamily="34" charset="0"/>
                <a:cs typeface="Arial" panose="020B0604020202020204" pitchFamily="34" charset="0"/>
              </a:rPr>
              <a:t>Thực</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hiện</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kế</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hoạch</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rèn</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luyện</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theo</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đuổi</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đam</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mê</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của</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bản</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thân</a:t>
            </a:r>
            <a:r>
              <a:rPr lang="en-US" sz="3600" dirty="0">
                <a:solidFill>
                  <a:srgbClr val="000000"/>
                </a:solidFill>
                <a:latin typeface="Arial" panose="020B0604020202020204" pitchFamily="34" charset="0"/>
                <a:cs typeface="Arial" panose="020B0604020202020204" pitchFamily="34" charset="0"/>
              </a:rPr>
              <a:t> </a:t>
            </a: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732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4"/>
          <p:cNvSpPr txBox="1"/>
          <p:nvPr/>
        </p:nvSpPr>
        <p:spPr>
          <a:xfrm>
            <a:off x="1028699" y="934491"/>
            <a:ext cx="16230600" cy="8338096"/>
          </a:xfrm>
          <a:prstGeom prst="rect">
            <a:avLst/>
          </a:prstGeom>
        </p:spPr>
        <p:txBody>
          <a:bodyPr lIns="50800" tIns="50800" rIns="50800" bIns="50800" rtlCol="0" anchor="ctr"/>
          <a:lstStyle/>
          <a:p>
            <a:pPr algn="ctr">
              <a:lnSpc>
                <a:spcPts val="2659"/>
              </a:lnSpc>
              <a:spcBef>
                <a:spcPct val="0"/>
              </a:spcBef>
            </a:pPr>
            <a:endParaRPr/>
          </a:p>
        </p:txBody>
      </p:sp>
      <p:sp>
        <p:nvSpPr>
          <p:cNvPr id="8" name="TextBox 8"/>
          <p:cNvSpPr txBox="1"/>
          <p:nvPr/>
        </p:nvSpPr>
        <p:spPr>
          <a:xfrm>
            <a:off x="1987280" y="3114054"/>
            <a:ext cx="14313437" cy="3248646"/>
          </a:xfrm>
          <a:prstGeom prst="rect">
            <a:avLst/>
          </a:prstGeom>
        </p:spPr>
        <p:txBody>
          <a:bodyPr wrap="square" lIns="0" tIns="0" rIns="0" bIns="0" rtlCol="0" anchor="t">
            <a:spAutoFit/>
          </a:bodyPr>
          <a:lstStyle/>
          <a:p>
            <a:pPr algn="ctr">
              <a:lnSpc>
                <a:spcPct val="150000"/>
              </a:lnSpc>
            </a:pPr>
            <a:r>
              <a:rPr lang="vi-VN" sz="7500" b="1" dirty="0">
                <a:latin typeface="Arial" panose="020B0604020202020204" pitchFamily="34" charset="0"/>
                <a:cs typeface="Arial" panose="020B0604020202020204" pitchFamily="34" charset="0"/>
              </a:rPr>
              <a:t>KHÁM PHÁ SỰ ĐAM MÊ CỦA BẢN THÂN</a:t>
            </a:r>
          </a:p>
        </p:txBody>
      </p:sp>
      <p:sp>
        <p:nvSpPr>
          <p:cNvPr id="12" name="Freeform 2">
            <a:extLst>
              <a:ext uri="{FF2B5EF4-FFF2-40B4-BE49-F238E27FC236}">
                <a16:creationId xmlns:a16="http://schemas.microsoft.com/office/drawing/2014/main" id="{984BBFBF-59CA-121A-28A2-258C4BFA10C0}"/>
              </a:ext>
            </a:extLst>
          </p:cNvPr>
          <p:cNvSpPr/>
          <p:nvPr/>
        </p:nvSpPr>
        <p:spPr>
          <a:xfrm>
            <a:off x="17426081" y="1288411"/>
            <a:ext cx="885653" cy="711743"/>
          </a:xfrm>
          <a:custGeom>
            <a:avLst/>
            <a:gdLst/>
            <a:ahLst/>
            <a:cxnLst/>
            <a:rect l="l" t="t" r="r" b="b"/>
            <a:pathLst>
              <a:path w="885653" h="711743">
                <a:moveTo>
                  <a:pt x="0" y="0"/>
                </a:moveTo>
                <a:lnTo>
                  <a:pt x="885653" y="0"/>
                </a:lnTo>
                <a:lnTo>
                  <a:pt x="885653" y="711743"/>
                </a:lnTo>
                <a:lnTo>
                  <a:pt x="0" y="71174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3" name="Freeform 3">
            <a:extLst>
              <a:ext uri="{FF2B5EF4-FFF2-40B4-BE49-F238E27FC236}">
                <a16:creationId xmlns:a16="http://schemas.microsoft.com/office/drawing/2014/main" id="{D7925031-CAF3-B010-0DEE-F60AD4CCBDA6}"/>
              </a:ext>
            </a:extLst>
          </p:cNvPr>
          <p:cNvSpPr/>
          <p:nvPr/>
        </p:nvSpPr>
        <p:spPr>
          <a:xfrm>
            <a:off x="35354" y="4152900"/>
            <a:ext cx="898096" cy="721742"/>
          </a:xfrm>
          <a:custGeom>
            <a:avLst/>
            <a:gdLst/>
            <a:ahLst/>
            <a:cxnLst/>
            <a:rect l="l" t="t" r="r" b="b"/>
            <a:pathLst>
              <a:path w="898096" h="721742">
                <a:moveTo>
                  <a:pt x="0" y="0"/>
                </a:moveTo>
                <a:lnTo>
                  <a:pt x="898096" y="0"/>
                </a:lnTo>
                <a:lnTo>
                  <a:pt x="898096" y="721743"/>
                </a:lnTo>
                <a:lnTo>
                  <a:pt x="0" y="7217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03F19FA-5BF3-E9E0-EAC1-E6ECA6ADF02D}"/>
              </a:ext>
            </a:extLst>
          </p:cNvPr>
          <p:cNvGrpSpPr/>
          <p:nvPr/>
        </p:nvGrpSpPr>
        <p:grpSpPr>
          <a:xfrm>
            <a:off x="432289" y="148180"/>
            <a:ext cx="16077135" cy="956720"/>
            <a:chOff x="432289" y="91401"/>
            <a:chExt cx="16077135" cy="956720"/>
          </a:xfrm>
        </p:grpSpPr>
        <p:sp>
          <p:nvSpPr>
            <p:cNvPr id="2" name="Freeform 9">
              <a:extLst>
                <a:ext uri="{FF2B5EF4-FFF2-40B4-BE49-F238E27FC236}">
                  <a16:creationId xmlns:a16="http://schemas.microsoft.com/office/drawing/2014/main" id="{3C0D1048-E3F4-1A06-0045-EDCABAE6F85C}"/>
                </a:ext>
              </a:extLst>
            </p:cNvPr>
            <p:cNvSpPr/>
            <p:nvPr/>
          </p:nvSpPr>
          <p:spPr>
            <a:xfrm rot="13776566">
              <a:off x="80152" y="443538"/>
              <a:ext cx="956720" cy="252445"/>
            </a:xfrm>
            <a:custGeom>
              <a:avLst/>
              <a:gdLst/>
              <a:ahLst/>
              <a:cxnLst/>
              <a:rect l="l" t="t" r="r" b="b"/>
              <a:pathLst>
                <a:path w="7315200" h="1930228">
                  <a:moveTo>
                    <a:pt x="0" y="0"/>
                  </a:moveTo>
                  <a:lnTo>
                    <a:pt x="7315200" y="0"/>
                  </a:lnTo>
                  <a:lnTo>
                    <a:pt x="7315200" y="1930227"/>
                  </a:lnTo>
                  <a:lnTo>
                    <a:pt x="0" y="19302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E5EB7623-D0B3-48AC-7603-F4DB0681652E}"/>
                </a:ext>
              </a:extLst>
            </p:cNvPr>
            <p:cNvSpPr txBox="1"/>
            <p:nvPr/>
          </p:nvSpPr>
          <p:spPr>
            <a:xfrm>
              <a:off x="964624" y="114300"/>
              <a:ext cx="15544800" cy="901593"/>
            </a:xfrm>
            <a:prstGeom prst="rect">
              <a:avLst/>
            </a:prstGeom>
            <a:noFill/>
          </p:spPr>
          <p:txBody>
            <a:bodyPr wrap="square" rtlCol="0">
              <a:spAutoFit/>
            </a:bodyPr>
            <a:lstStyle/>
            <a:p>
              <a:pPr>
                <a:lnSpc>
                  <a:spcPct val="150000"/>
                </a:lnSpc>
              </a:pPr>
              <a:r>
                <a:rPr lang="en-US" sz="4000" b="1" dirty="0">
                  <a:solidFill>
                    <a:schemeClr val="accent6">
                      <a:lumMod val="50000"/>
                    </a:schemeClr>
                  </a:solidFill>
                  <a:latin typeface="Arial" panose="020B0604020202020204" pitchFamily="34" charset="0"/>
                  <a:cs typeface="Arial" panose="020B0604020202020204" pitchFamily="34" charset="0"/>
                </a:rPr>
                <a:t>1. </a:t>
              </a:r>
              <a:r>
                <a:rPr lang="en-US" sz="4000" b="1" dirty="0" err="1">
                  <a:solidFill>
                    <a:schemeClr val="accent6">
                      <a:lumMod val="50000"/>
                    </a:schemeClr>
                  </a:solidFill>
                  <a:latin typeface="Arial" panose="020B0604020202020204" pitchFamily="34" charset="0"/>
                  <a:cs typeface="Arial" panose="020B0604020202020204" pitchFamily="34" charset="0"/>
                </a:rPr>
                <a:t>Xác</a:t>
              </a:r>
              <a:r>
                <a:rPr lang="en-US" sz="4000" b="1" dirty="0">
                  <a:solidFill>
                    <a:schemeClr val="accent6">
                      <a:lumMod val="50000"/>
                    </a:schemeClr>
                  </a:solidFill>
                  <a:latin typeface="Arial" panose="020B0604020202020204" pitchFamily="34" charset="0"/>
                  <a:cs typeface="Arial" panose="020B0604020202020204" pitchFamily="34" charset="0"/>
                </a:rPr>
                <a:t> </a:t>
              </a:r>
              <a:r>
                <a:rPr lang="en-US" sz="4000" b="1" dirty="0" err="1">
                  <a:solidFill>
                    <a:schemeClr val="accent6">
                      <a:lumMod val="50000"/>
                    </a:schemeClr>
                  </a:solidFill>
                  <a:latin typeface="Arial" panose="020B0604020202020204" pitchFamily="34" charset="0"/>
                  <a:cs typeface="Arial" panose="020B0604020202020204" pitchFamily="34" charset="0"/>
                </a:rPr>
                <a:t>định</a:t>
              </a:r>
              <a:r>
                <a:rPr lang="en-US" sz="4000" b="1" dirty="0">
                  <a:solidFill>
                    <a:schemeClr val="accent6">
                      <a:lumMod val="50000"/>
                    </a:schemeClr>
                  </a:solidFill>
                  <a:latin typeface="Arial" panose="020B0604020202020204" pitchFamily="34" charset="0"/>
                  <a:cs typeface="Arial" panose="020B0604020202020204" pitchFamily="34" charset="0"/>
                </a:rPr>
                <a:t> </a:t>
              </a:r>
              <a:r>
                <a:rPr lang="en-US" sz="4000" b="1" dirty="0" err="1">
                  <a:solidFill>
                    <a:schemeClr val="accent6">
                      <a:lumMod val="50000"/>
                    </a:schemeClr>
                  </a:solidFill>
                  <a:latin typeface="Arial" panose="020B0604020202020204" pitchFamily="34" charset="0"/>
                  <a:cs typeface="Arial" panose="020B0604020202020204" pitchFamily="34" charset="0"/>
                </a:rPr>
                <a:t>những</a:t>
              </a:r>
              <a:r>
                <a:rPr lang="en-US" sz="4000" b="1" dirty="0">
                  <a:solidFill>
                    <a:schemeClr val="accent6">
                      <a:lumMod val="50000"/>
                    </a:schemeClr>
                  </a:solidFill>
                  <a:latin typeface="Arial" panose="020B0604020202020204" pitchFamily="34" charset="0"/>
                  <a:cs typeface="Arial" panose="020B0604020202020204" pitchFamily="34" charset="0"/>
                </a:rPr>
                <a:t> </a:t>
              </a:r>
              <a:r>
                <a:rPr lang="en-US" sz="4000" b="1" dirty="0" err="1">
                  <a:solidFill>
                    <a:schemeClr val="accent6">
                      <a:lumMod val="50000"/>
                    </a:schemeClr>
                  </a:solidFill>
                  <a:latin typeface="Arial" panose="020B0604020202020204" pitchFamily="34" charset="0"/>
                  <a:cs typeface="Arial" panose="020B0604020202020204" pitchFamily="34" charset="0"/>
                </a:rPr>
                <a:t>biểu</a:t>
              </a:r>
              <a:r>
                <a:rPr lang="en-US" sz="4000" b="1" dirty="0">
                  <a:solidFill>
                    <a:schemeClr val="accent6">
                      <a:lumMod val="50000"/>
                    </a:schemeClr>
                  </a:solidFill>
                  <a:latin typeface="Arial" panose="020B0604020202020204" pitchFamily="34" charset="0"/>
                  <a:cs typeface="Arial" panose="020B0604020202020204" pitchFamily="34" charset="0"/>
                </a:rPr>
                <a:t> </a:t>
              </a:r>
              <a:r>
                <a:rPr lang="en-US" sz="4000" b="1" dirty="0" err="1">
                  <a:solidFill>
                    <a:schemeClr val="accent6">
                      <a:lumMod val="50000"/>
                    </a:schemeClr>
                  </a:solidFill>
                  <a:latin typeface="Arial" panose="020B0604020202020204" pitchFamily="34" charset="0"/>
                  <a:cs typeface="Arial" panose="020B0604020202020204" pitchFamily="34" charset="0"/>
                </a:rPr>
                <a:t>hiện</a:t>
              </a:r>
              <a:r>
                <a:rPr lang="en-US" sz="4000" b="1" dirty="0">
                  <a:solidFill>
                    <a:schemeClr val="accent6">
                      <a:lumMod val="50000"/>
                    </a:schemeClr>
                  </a:solidFill>
                  <a:latin typeface="Arial" panose="020B0604020202020204" pitchFamily="34" charset="0"/>
                  <a:cs typeface="Arial" panose="020B0604020202020204" pitchFamily="34" charset="0"/>
                </a:rPr>
                <a:t> </a:t>
              </a:r>
              <a:r>
                <a:rPr lang="en-US" sz="4000" b="1" dirty="0" err="1">
                  <a:solidFill>
                    <a:schemeClr val="accent6">
                      <a:lumMod val="50000"/>
                    </a:schemeClr>
                  </a:solidFill>
                  <a:latin typeface="Arial" panose="020B0604020202020204" pitchFamily="34" charset="0"/>
                  <a:cs typeface="Arial" panose="020B0604020202020204" pitchFamily="34" charset="0"/>
                </a:rPr>
                <a:t>của</a:t>
              </a:r>
              <a:r>
                <a:rPr lang="en-US" sz="4000" b="1" dirty="0">
                  <a:solidFill>
                    <a:schemeClr val="accent6">
                      <a:lumMod val="50000"/>
                    </a:schemeClr>
                  </a:solidFill>
                  <a:latin typeface="Arial" panose="020B0604020202020204" pitchFamily="34" charset="0"/>
                  <a:cs typeface="Arial" panose="020B0604020202020204" pitchFamily="34" charset="0"/>
                </a:rPr>
                <a:t> </a:t>
              </a:r>
              <a:r>
                <a:rPr lang="en-US" sz="4000" b="1" dirty="0" err="1">
                  <a:solidFill>
                    <a:schemeClr val="accent6">
                      <a:lumMod val="50000"/>
                    </a:schemeClr>
                  </a:solidFill>
                  <a:latin typeface="Arial" panose="020B0604020202020204" pitchFamily="34" charset="0"/>
                  <a:cs typeface="Arial" panose="020B0604020202020204" pitchFamily="34" charset="0"/>
                </a:rPr>
                <a:t>sự</a:t>
              </a:r>
              <a:r>
                <a:rPr lang="en-US" sz="4000" b="1" dirty="0">
                  <a:solidFill>
                    <a:schemeClr val="accent6">
                      <a:lumMod val="50000"/>
                    </a:schemeClr>
                  </a:solidFill>
                  <a:latin typeface="Arial" panose="020B0604020202020204" pitchFamily="34" charset="0"/>
                  <a:cs typeface="Arial" panose="020B0604020202020204" pitchFamily="34" charset="0"/>
                </a:rPr>
                <a:t> </a:t>
              </a:r>
              <a:r>
                <a:rPr lang="en-US" sz="4000" b="1" dirty="0" err="1">
                  <a:solidFill>
                    <a:schemeClr val="accent6">
                      <a:lumMod val="50000"/>
                    </a:schemeClr>
                  </a:solidFill>
                  <a:latin typeface="Arial" panose="020B0604020202020204" pitchFamily="34" charset="0"/>
                  <a:cs typeface="Arial" panose="020B0604020202020204" pitchFamily="34" charset="0"/>
                </a:rPr>
                <a:t>đam</a:t>
              </a:r>
              <a:r>
                <a:rPr lang="en-US" sz="4000" b="1" dirty="0">
                  <a:solidFill>
                    <a:schemeClr val="accent6">
                      <a:lumMod val="50000"/>
                    </a:schemeClr>
                  </a:solidFill>
                  <a:latin typeface="Arial" panose="020B0604020202020204" pitchFamily="34" charset="0"/>
                  <a:cs typeface="Arial" panose="020B0604020202020204" pitchFamily="34" charset="0"/>
                </a:rPr>
                <a:t> </a:t>
              </a:r>
              <a:r>
                <a:rPr lang="en-US" sz="4000" b="1" dirty="0" err="1">
                  <a:solidFill>
                    <a:schemeClr val="accent6">
                      <a:lumMod val="50000"/>
                    </a:schemeClr>
                  </a:solidFill>
                  <a:latin typeface="Arial" panose="020B0604020202020204" pitchFamily="34" charset="0"/>
                  <a:cs typeface="Arial" panose="020B0604020202020204" pitchFamily="34" charset="0"/>
                </a:rPr>
                <a:t>mê</a:t>
              </a:r>
              <a:endParaRPr lang="en-US" sz="4000" b="1" dirty="0">
                <a:solidFill>
                  <a:schemeClr val="accent6">
                    <a:lumMod val="50000"/>
                  </a:schemeClr>
                </a:solidFill>
                <a:latin typeface="Arial" panose="020B0604020202020204" pitchFamily="34" charset="0"/>
                <a:cs typeface="Arial" panose="020B0604020202020204" pitchFamily="34" charset="0"/>
              </a:endParaRPr>
            </a:p>
          </p:txBody>
        </p:sp>
      </p:grpSp>
      <p:sp>
        <p:nvSpPr>
          <p:cNvPr id="16" name="TextBox 15">
            <a:extLst>
              <a:ext uri="{FF2B5EF4-FFF2-40B4-BE49-F238E27FC236}">
                <a16:creationId xmlns:a16="http://schemas.microsoft.com/office/drawing/2014/main" id="{D8822A7A-34D2-8C6A-5A5B-CA6069A78A1F}"/>
              </a:ext>
            </a:extLst>
          </p:cNvPr>
          <p:cNvSpPr txBox="1"/>
          <p:nvPr/>
        </p:nvSpPr>
        <p:spPr>
          <a:xfrm>
            <a:off x="1802824" y="1271604"/>
            <a:ext cx="16154400" cy="1738296"/>
          </a:xfrm>
          <a:prstGeom prst="rect">
            <a:avLst/>
          </a:prstGeom>
          <a:noFill/>
        </p:spPr>
        <p:txBody>
          <a:bodyPr wrap="square">
            <a:spAutoFit/>
          </a:bodyPr>
          <a:lstStyle/>
          <a:p>
            <a:pPr algn="just">
              <a:lnSpc>
                <a:spcPct val="150000"/>
              </a:lnSpc>
            </a:pPr>
            <a:r>
              <a:rPr lang="en-US" sz="3800" i="1" dirty="0">
                <a:solidFill>
                  <a:srgbClr val="C00000"/>
                </a:solidFill>
                <a:latin typeface="Arial" panose="020B0604020202020204" pitchFamily="34" charset="0"/>
                <a:cs typeface="Arial" panose="020B0604020202020204" pitchFamily="34" charset="0"/>
              </a:rPr>
              <a:t>Em </a:t>
            </a:r>
            <a:r>
              <a:rPr lang="en-US" sz="3800" i="1" dirty="0" err="1">
                <a:solidFill>
                  <a:srgbClr val="C00000"/>
                </a:solidFill>
                <a:latin typeface="Arial" panose="020B0604020202020204" pitchFamily="34" charset="0"/>
                <a:cs typeface="Arial" panose="020B0604020202020204" pitchFamily="34" charset="0"/>
              </a:rPr>
              <a:t>hãy</a:t>
            </a:r>
            <a:r>
              <a:rPr lang="en-US" sz="3800" i="1" dirty="0">
                <a:solidFill>
                  <a:srgbClr val="C00000"/>
                </a:solidFill>
                <a:latin typeface="Arial" panose="020B0604020202020204" pitchFamily="34" charset="0"/>
                <a:cs typeface="Arial" panose="020B0604020202020204" pitchFamily="34" charset="0"/>
              </a:rPr>
              <a:t> đ</a:t>
            </a:r>
            <a:r>
              <a:rPr lang="vi-VN" sz="3800" i="1" dirty="0">
                <a:solidFill>
                  <a:srgbClr val="C00000"/>
                </a:solidFill>
                <a:latin typeface="Arial" panose="020B0604020202020204" pitchFamily="34" charset="0"/>
                <a:cs typeface="Arial" panose="020B0604020202020204" pitchFamily="34" charset="0"/>
              </a:rPr>
              <a:t>ọc </a:t>
            </a:r>
            <a:r>
              <a:rPr lang="en-US" sz="3800" i="1" dirty="0" err="1">
                <a:solidFill>
                  <a:srgbClr val="C00000"/>
                </a:solidFill>
                <a:latin typeface="Arial" panose="020B0604020202020204" pitchFamily="34" charset="0"/>
                <a:cs typeface="Arial" panose="020B0604020202020204" pitchFamily="34" charset="0"/>
              </a:rPr>
              <a:t>thông</a:t>
            </a:r>
            <a:r>
              <a:rPr lang="en-US" sz="3800" i="1" dirty="0">
                <a:solidFill>
                  <a:srgbClr val="C00000"/>
                </a:solidFill>
                <a:latin typeface="Arial" panose="020B0604020202020204" pitchFamily="34" charset="0"/>
                <a:cs typeface="Arial" panose="020B0604020202020204" pitchFamily="34" charset="0"/>
              </a:rPr>
              <a:t> tin </a:t>
            </a:r>
            <a:r>
              <a:rPr lang="en-US" sz="3800" i="1" dirty="0" err="1">
                <a:solidFill>
                  <a:srgbClr val="C00000"/>
                </a:solidFill>
                <a:latin typeface="Arial" panose="020B0604020202020204" pitchFamily="34" charset="0"/>
                <a:cs typeface="Arial" panose="020B0604020202020204" pitchFamily="34" charset="0"/>
              </a:rPr>
              <a:t>và</a:t>
            </a:r>
            <a:r>
              <a:rPr lang="en-US" sz="3800" i="1" dirty="0">
                <a:solidFill>
                  <a:srgbClr val="C00000"/>
                </a:solidFill>
                <a:latin typeface="Arial" panose="020B0604020202020204" pitchFamily="34" charset="0"/>
                <a:cs typeface="Arial" panose="020B0604020202020204" pitchFamily="34" charset="0"/>
              </a:rPr>
              <a:t> </a:t>
            </a:r>
            <a:r>
              <a:rPr lang="en-US" sz="3800" i="1" dirty="0" err="1">
                <a:solidFill>
                  <a:srgbClr val="C00000"/>
                </a:solidFill>
                <a:latin typeface="Arial" panose="020B0604020202020204" pitchFamily="34" charset="0"/>
                <a:cs typeface="Arial" panose="020B0604020202020204" pitchFamily="34" charset="0"/>
              </a:rPr>
              <a:t>thực</a:t>
            </a:r>
            <a:r>
              <a:rPr lang="en-US" sz="3800" i="1" dirty="0">
                <a:solidFill>
                  <a:srgbClr val="C00000"/>
                </a:solidFill>
                <a:latin typeface="Arial" panose="020B0604020202020204" pitchFamily="34" charset="0"/>
                <a:cs typeface="Arial" panose="020B0604020202020204" pitchFamily="34" charset="0"/>
              </a:rPr>
              <a:t> </a:t>
            </a:r>
            <a:r>
              <a:rPr lang="en-US" sz="3800" i="1" dirty="0" err="1">
                <a:solidFill>
                  <a:srgbClr val="C00000"/>
                </a:solidFill>
                <a:latin typeface="Arial" panose="020B0604020202020204" pitchFamily="34" charset="0"/>
                <a:cs typeface="Arial" panose="020B0604020202020204" pitchFamily="34" charset="0"/>
              </a:rPr>
              <a:t>hiện</a:t>
            </a:r>
            <a:r>
              <a:rPr lang="en-US" sz="3800" i="1" dirty="0">
                <a:solidFill>
                  <a:srgbClr val="C00000"/>
                </a:solidFill>
                <a:latin typeface="Arial" panose="020B0604020202020204" pitchFamily="34" charset="0"/>
                <a:cs typeface="Arial" panose="020B0604020202020204" pitchFamily="34" charset="0"/>
              </a:rPr>
              <a:t> </a:t>
            </a:r>
            <a:r>
              <a:rPr lang="en-US" sz="3800" i="1" dirty="0" err="1">
                <a:solidFill>
                  <a:srgbClr val="C00000"/>
                </a:solidFill>
                <a:latin typeface="Arial" panose="020B0604020202020204" pitchFamily="34" charset="0"/>
                <a:cs typeface="Arial" panose="020B0604020202020204" pitchFamily="34" charset="0"/>
              </a:rPr>
              <a:t>yêu</a:t>
            </a:r>
            <a:r>
              <a:rPr lang="en-US" sz="3800" i="1" dirty="0">
                <a:solidFill>
                  <a:srgbClr val="C00000"/>
                </a:solidFill>
                <a:latin typeface="Arial" panose="020B0604020202020204" pitchFamily="34" charset="0"/>
                <a:cs typeface="Arial" panose="020B0604020202020204" pitchFamily="34" charset="0"/>
              </a:rPr>
              <a:t> </a:t>
            </a:r>
            <a:r>
              <a:rPr lang="en-US" sz="3800" i="1" dirty="0" err="1">
                <a:solidFill>
                  <a:srgbClr val="C00000"/>
                </a:solidFill>
                <a:latin typeface="Arial" panose="020B0604020202020204" pitchFamily="34" charset="0"/>
                <a:cs typeface="Arial" panose="020B0604020202020204" pitchFamily="34" charset="0"/>
              </a:rPr>
              <a:t>cầu</a:t>
            </a:r>
            <a:r>
              <a:rPr lang="en-US" sz="3800" i="1" dirty="0">
                <a:solidFill>
                  <a:srgbClr val="C00000"/>
                </a:solidFill>
                <a:latin typeface="Arial" panose="020B060402020202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fr-FR"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fr-FR"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fr-FR"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fr-FR"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fr-FR"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fr-FR"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fr-FR"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đam</a:t>
            </a:r>
            <a:r>
              <a:rPr lang="fr-FR"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mê</a:t>
            </a:r>
            <a:r>
              <a:rPr lang="fr-FR"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8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4B157608-5FB5-F686-C081-A0AE542F0CA0}"/>
              </a:ext>
            </a:extLst>
          </p:cNvPr>
          <p:cNvGrpSpPr/>
          <p:nvPr/>
        </p:nvGrpSpPr>
        <p:grpSpPr>
          <a:xfrm>
            <a:off x="609600" y="3009900"/>
            <a:ext cx="17145000" cy="6687676"/>
            <a:chOff x="8153400" y="3180224"/>
            <a:chExt cx="9448800" cy="6687676"/>
          </a:xfrm>
        </p:grpSpPr>
        <p:sp>
          <p:nvSpPr>
            <p:cNvPr id="9" name="Rectangle: Rounded Corners 8">
              <a:extLst>
                <a:ext uri="{FF2B5EF4-FFF2-40B4-BE49-F238E27FC236}">
                  <a16:creationId xmlns:a16="http://schemas.microsoft.com/office/drawing/2014/main" id="{191EDB2E-B3B7-CA2A-0EEF-954C9BD43C4F}"/>
                </a:ext>
              </a:extLst>
            </p:cNvPr>
            <p:cNvSpPr/>
            <p:nvPr/>
          </p:nvSpPr>
          <p:spPr>
            <a:xfrm>
              <a:off x="8153400" y="3180224"/>
              <a:ext cx="9448800" cy="6687676"/>
            </a:xfrm>
            <a:prstGeom prst="roundRect">
              <a:avLst>
                <a:gd name="adj" fmla="val 4276"/>
              </a:avLst>
            </a:prstGeom>
            <a:solidFill>
              <a:schemeClr val="bg1"/>
            </a:solidFill>
            <a:ln w="38100">
              <a:solidFill>
                <a:schemeClr val="accent6">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74E8322-3550-E706-54BF-ACAA60ABD356}"/>
                </a:ext>
              </a:extLst>
            </p:cNvPr>
            <p:cNvSpPr txBox="1"/>
            <p:nvPr/>
          </p:nvSpPr>
          <p:spPr>
            <a:xfrm>
              <a:off x="8229600" y="3230249"/>
              <a:ext cx="9371880" cy="6637651"/>
            </a:xfrm>
            <a:prstGeom prst="rect">
              <a:avLst/>
            </a:prstGeom>
            <a:noFill/>
          </p:spPr>
          <p:txBody>
            <a:bodyPr wrap="square" rtlCol="0">
              <a:spAutoFit/>
            </a:bodyPr>
            <a:lstStyle/>
            <a:p>
              <a:pPr algn="just">
                <a:lnSpc>
                  <a:spcPct val="150000"/>
                </a:lnSpc>
              </a:pPr>
              <a:r>
                <a:rPr lang="en-US" sz="3600" b="1" i="1" dirty="0" err="1">
                  <a:latin typeface="Arial" panose="020B0604020202020204" pitchFamily="34" charset="0"/>
                  <a:cs typeface="Arial" panose="020B0604020202020204" pitchFamily="34" charset="0"/>
                </a:rPr>
                <a:t>Gợi</a:t>
              </a:r>
              <a:r>
                <a:rPr lang="en-US" sz="3600" b="1" i="1" dirty="0">
                  <a:latin typeface="Arial" panose="020B0604020202020204" pitchFamily="34" charset="0"/>
                  <a:cs typeface="Arial" panose="020B0604020202020204" pitchFamily="34" charset="0"/>
                </a:rPr>
                <a:t> ý:</a:t>
              </a:r>
            </a:p>
            <a:p>
              <a:pPr marL="571500" indent="-571500" algn="just">
                <a:lnSpc>
                  <a:spcPct val="150000"/>
                </a:lnSpc>
                <a:buFont typeface="Wingdings" panose="05000000000000000000" pitchFamily="2" charset="2"/>
                <a:buChar char="§"/>
              </a:pPr>
              <a:r>
                <a:rPr lang="en-US" sz="3600" dirty="0" err="1">
                  <a:latin typeface="Arial" panose="020B0604020202020204" pitchFamily="34" charset="0"/>
                  <a:cs typeface="Arial" panose="020B0604020202020204" pitchFamily="34" charset="0"/>
                </a:rPr>
                <a:t>Cảm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thấy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vui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vẻ</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hứng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xuyên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nói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yêu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thích</a:t>
              </a:r>
              <a:r>
                <a:rPr lang="en-US" sz="3600" dirty="0">
                  <a:latin typeface="Arial" panose="020B0604020202020204" pitchFamily="34" charset="0"/>
                  <a:cs typeface="Arial" panose="020B0604020202020204" pitchFamily="34" charset="0"/>
                </a:rPr>
                <a:t>. </a:t>
              </a:r>
            </a:p>
            <a:p>
              <a:pPr marL="571500" indent="-571500" algn="just">
                <a:lnSpc>
                  <a:spcPct val="150000"/>
                </a:lnSpc>
                <a:buFont typeface="Wingdings" panose="05000000000000000000" pitchFamily="2" charset="2"/>
                <a:buChar char="§"/>
              </a:pPr>
              <a:r>
                <a:rPr lang="en-US" sz="3600" dirty="0">
                  <a:latin typeface="Arial" panose="020B0604020202020204" pitchFamily="34" charset="0"/>
                  <a:cs typeface="Arial" panose="020B0604020202020204" pitchFamily="34" charset="0"/>
                </a:rPr>
                <a:t>Kiên </a:t>
              </a:r>
              <a:r>
                <a:rPr lang="en-US" sz="3600" dirty="0" err="1">
                  <a:latin typeface="Arial" panose="020B0604020202020204" pitchFamily="34" charset="0"/>
                  <a:cs typeface="Arial" panose="020B0604020202020204" pitchFamily="34" charset="0"/>
                </a:rPr>
                <a:t>trì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lĩnh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nhiệm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đặt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ra.</a:t>
              </a:r>
              <a:r>
                <a:rPr lang="en-US" sz="3600" dirty="0">
                  <a:latin typeface="Arial" panose="020B0604020202020204" pitchFamily="34" charset="0"/>
                  <a:cs typeface="Arial" panose="020B0604020202020204" pitchFamily="34" charset="0"/>
                </a:rPr>
                <a:t> </a:t>
              </a:r>
            </a:p>
            <a:p>
              <a:pPr marL="571500" indent="-571500" algn="just">
                <a:lnSpc>
                  <a:spcPct val="150000"/>
                </a:lnSpc>
                <a:buFont typeface="Wingdings" panose="05000000000000000000" pitchFamily="2" charset="2"/>
                <a:buChar char="§"/>
              </a:pP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mê</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thân</a:t>
              </a:r>
              <a:r>
                <a:rPr lang="en-US" sz="3600" dirty="0">
                  <a:latin typeface="Arial" panose="020B0604020202020204" pitchFamily="34" charset="0"/>
                  <a:cs typeface="Arial" panose="020B0604020202020204" pitchFamily="34" charset="0"/>
                </a:rPr>
                <a:t>. </a:t>
              </a:r>
            </a:p>
            <a:p>
              <a:pPr marL="571500" indent="-571500" algn="just">
                <a:lnSpc>
                  <a:spcPct val="150000"/>
                </a:lnSpc>
                <a:buFont typeface="Wingdings" panose="05000000000000000000" pitchFamily="2" charset="2"/>
                <a:buChar char="§"/>
              </a:pPr>
              <a:r>
                <a:rPr lang="en-US" sz="3600" dirty="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2504781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BC5068-98C1-2B8F-3273-CBFC95A736D9}"/>
              </a:ext>
            </a:extLst>
          </p:cNvPr>
          <p:cNvSpPr txBox="1"/>
          <p:nvPr/>
        </p:nvSpPr>
        <p:spPr>
          <a:xfrm>
            <a:off x="3429000" y="495300"/>
            <a:ext cx="11430000"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MỘT SỐ BIỂU HIỆN CỦA SỰ ĐAM MÊ </a:t>
            </a:r>
          </a:p>
        </p:txBody>
      </p:sp>
      <p:grpSp>
        <p:nvGrpSpPr>
          <p:cNvPr id="17" name="Group 16">
            <a:extLst>
              <a:ext uri="{FF2B5EF4-FFF2-40B4-BE49-F238E27FC236}">
                <a16:creationId xmlns:a16="http://schemas.microsoft.com/office/drawing/2014/main" id="{3DC88BD4-6ED0-63EA-4FB4-30CAF62C9BE4}"/>
              </a:ext>
            </a:extLst>
          </p:cNvPr>
          <p:cNvGrpSpPr/>
          <p:nvPr/>
        </p:nvGrpSpPr>
        <p:grpSpPr>
          <a:xfrm>
            <a:off x="304800" y="2171700"/>
            <a:ext cx="6248400" cy="3048000"/>
            <a:chOff x="838200" y="2109787"/>
            <a:chExt cx="6477000" cy="3048000"/>
          </a:xfrm>
        </p:grpSpPr>
        <p:sp>
          <p:nvSpPr>
            <p:cNvPr id="7" name="Rectangle: Rounded Corners 6">
              <a:extLst>
                <a:ext uri="{FF2B5EF4-FFF2-40B4-BE49-F238E27FC236}">
                  <a16:creationId xmlns:a16="http://schemas.microsoft.com/office/drawing/2014/main" id="{51D312AA-8365-0A98-6FA2-B5A823BD2E58}"/>
                </a:ext>
              </a:extLst>
            </p:cNvPr>
            <p:cNvSpPr/>
            <p:nvPr/>
          </p:nvSpPr>
          <p:spPr>
            <a:xfrm>
              <a:off x="838200" y="2109787"/>
              <a:ext cx="6477000" cy="3048000"/>
            </a:xfrm>
            <a:prstGeom prst="roundRect">
              <a:avLst>
                <a:gd name="adj" fmla="val 9636"/>
              </a:avLst>
            </a:prstGeom>
            <a:solidFill>
              <a:schemeClr val="bg1"/>
            </a:solidFill>
            <a:ln w="38100">
              <a:solidFill>
                <a:schemeClr val="accent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456F331-37DE-C356-3B4B-5E63D44F3B4F}"/>
                </a:ext>
              </a:extLst>
            </p:cNvPr>
            <p:cNvSpPr txBox="1"/>
            <p:nvPr/>
          </p:nvSpPr>
          <p:spPr>
            <a:xfrm>
              <a:off x="1066799" y="2497924"/>
              <a:ext cx="5943601" cy="2495876"/>
            </a:xfrm>
            <a:prstGeom prst="rect">
              <a:avLst/>
            </a:prstGeom>
            <a:noFill/>
          </p:spPr>
          <p:txBody>
            <a:bodyPr wrap="square">
              <a:spAutoFit/>
            </a:bodyPr>
            <a:lstStyle/>
            <a:p>
              <a:pPr algn="just">
                <a:lnSpc>
                  <a:spcPct val="150000"/>
                </a:lnSpc>
              </a:pPr>
              <a:r>
                <a:rPr lang="vi-VN" sz="3600"/>
                <a:t>Cảm thấy vui vẻ, hào hứng và thường xuyên nói về công việc mình yêu thích.</a:t>
              </a:r>
              <a:endParaRPr lang="en-US" sz="3600"/>
            </a:p>
          </p:txBody>
        </p:sp>
      </p:grpSp>
      <p:grpSp>
        <p:nvGrpSpPr>
          <p:cNvPr id="18" name="Group 17">
            <a:extLst>
              <a:ext uri="{FF2B5EF4-FFF2-40B4-BE49-F238E27FC236}">
                <a16:creationId xmlns:a16="http://schemas.microsoft.com/office/drawing/2014/main" id="{21870736-A397-1CFB-5E5D-200487159BBF}"/>
              </a:ext>
            </a:extLst>
          </p:cNvPr>
          <p:cNvGrpSpPr/>
          <p:nvPr/>
        </p:nvGrpSpPr>
        <p:grpSpPr>
          <a:xfrm>
            <a:off x="6934200" y="2171700"/>
            <a:ext cx="5715000" cy="3048000"/>
            <a:chOff x="838200" y="2109787"/>
            <a:chExt cx="5867400" cy="3048000"/>
          </a:xfrm>
        </p:grpSpPr>
        <p:sp>
          <p:nvSpPr>
            <p:cNvPr id="19" name="Rectangle: Rounded Corners 18">
              <a:extLst>
                <a:ext uri="{FF2B5EF4-FFF2-40B4-BE49-F238E27FC236}">
                  <a16:creationId xmlns:a16="http://schemas.microsoft.com/office/drawing/2014/main" id="{B8C462ED-03EB-7369-F02C-42E16B36E3DD}"/>
                </a:ext>
              </a:extLst>
            </p:cNvPr>
            <p:cNvSpPr/>
            <p:nvPr/>
          </p:nvSpPr>
          <p:spPr>
            <a:xfrm>
              <a:off x="838200" y="2109787"/>
              <a:ext cx="5867400" cy="3048000"/>
            </a:xfrm>
            <a:prstGeom prst="roundRect">
              <a:avLst>
                <a:gd name="adj" fmla="val 9636"/>
              </a:avLst>
            </a:prstGeom>
            <a:solidFill>
              <a:schemeClr val="bg1"/>
            </a:solidFill>
            <a:ln w="38100">
              <a:solidFill>
                <a:schemeClr val="accent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0B1D54A-C3C0-2AE5-9DAF-21E80B40F2E6}"/>
                </a:ext>
              </a:extLst>
            </p:cNvPr>
            <p:cNvSpPr txBox="1"/>
            <p:nvPr/>
          </p:nvSpPr>
          <p:spPr>
            <a:xfrm>
              <a:off x="1066799" y="2497924"/>
              <a:ext cx="5486401" cy="2495876"/>
            </a:xfrm>
            <a:prstGeom prst="rect">
              <a:avLst/>
            </a:prstGeom>
            <a:noFill/>
          </p:spPr>
          <p:txBody>
            <a:bodyPr wrap="square">
              <a:spAutoFit/>
            </a:bodyPr>
            <a:lstStyle/>
            <a:p>
              <a:pPr algn="just">
                <a:lnSpc>
                  <a:spcPct val="150000"/>
                </a:lnSpc>
              </a:pPr>
              <a:r>
                <a:rPr lang="vi-VN" sz="3600"/>
                <a:t>Kiên trì, bản lĩnh, trách nhiệm trong việc thực hiện kế hoạch đặt ra.</a:t>
              </a:r>
              <a:endParaRPr lang="en-US" sz="3600"/>
            </a:p>
          </p:txBody>
        </p:sp>
      </p:grpSp>
      <p:grpSp>
        <p:nvGrpSpPr>
          <p:cNvPr id="22" name="Group 21">
            <a:extLst>
              <a:ext uri="{FF2B5EF4-FFF2-40B4-BE49-F238E27FC236}">
                <a16:creationId xmlns:a16="http://schemas.microsoft.com/office/drawing/2014/main" id="{9B46F2C9-B37D-81F5-A6B0-1C66B42BD15F}"/>
              </a:ext>
            </a:extLst>
          </p:cNvPr>
          <p:cNvGrpSpPr/>
          <p:nvPr/>
        </p:nvGrpSpPr>
        <p:grpSpPr>
          <a:xfrm>
            <a:off x="12970127" y="2171700"/>
            <a:ext cx="4936873" cy="3048000"/>
            <a:chOff x="838200" y="2109787"/>
            <a:chExt cx="4936873" cy="3048000"/>
          </a:xfrm>
        </p:grpSpPr>
        <p:sp>
          <p:nvSpPr>
            <p:cNvPr id="23" name="Rectangle: Rounded Corners 22">
              <a:extLst>
                <a:ext uri="{FF2B5EF4-FFF2-40B4-BE49-F238E27FC236}">
                  <a16:creationId xmlns:a16="http://schemas.microsoft.com/office/drawing/2014/main" id="{0530E0F9-608A-65DA-CF9A-27A3AA44076C}"/>
                </a:ext>
              </a:extLst>
            </p:cNvPr>
            <p:cNvSpPr/>
            <p:nvPr/>
          </p:nvSpPr>
          <p:spPr>
            <a:xfrm>
              <a:off x="838200" y="2109787"/>
              <a:ext cx="4936873" cy="3048000"/>
            </a:xfrm>
            <a:prstGeom prst="roundRect">
              <a:avLst>
                <a:gd name="adj" fmla="val 9636"/>
              </a:avLst>
            </a:prstGeom>
            <a:solidFill>
              <a:schemeClr val="bg1"/>
            </a:solidFill>
            <a:ln w="38100">
              <a:solidFill>
                <a:schemeClr val="accent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E530160-7E27-B50E-2FCB-62009FD445AE}"/>
                </a:ext>
              </a:extLst>
            </p:cNvPr>
            <p:cNvSpPr txBox="1"/>
            <p:nvPr/>
          </p:nvSpPr>
          <p:spPr>
            <a:xfrm>
              <a:off x="1066799" y="2497924"/>
              <a:ext cx="4487743" cy="2495876"/>
            </a:xfrm>
            <a:prstGeom prst="rect">
              <a:avLst/>
            </a:prstGeom>
            <a:noFill/>
          </p:spPr>
          <p:txBody>
            <a:bodyPr wrap="square">
              <a:spAutoFit/>
            </a:bodyPr>
            <a:lstStyle/>
            <a:p>
              <a:pPr algn="just">
                <a:lnSpc>
                  <a:spcPct val="150000"/>
                </a:lnSpc>
              </a:pPr>
              <a:r>
                <a:rPr lang="vi-VN" sz="3600"/>
                <a:t>Luôn tạo động lực thôi thúc để đạt được mục tiêu.</a:t>
              </a:r>
              <a:endParaRPr lang="en-US" sz="3600"/>
            </a:p>
          </p:txBody>
        </p:sp>
      </p:grpSp>
      <p:grpSp>
        <p:nvGrpSpPr>
          <p:cNvPr id="26" name="Group 25">
            <a:extLst>
              <a:ext uri="{FF2B5EF4-FFF2-40B4-BE49-F238E27FC236}">
                <a16:creationId xmlns:a16="http://schemas.microsoft.com/office/drawing/2014/main" id="{FE119115-008E-FB96-403B-A604E214B728}"/>
              </a:ext>
            </a:extLst>
          </p:cNvPr>
          <p:cNvGrpSpPr/>
          <p:nvPr/>
        </p:nvGrpSpPr>
        <p:grpSpPr>
          <a:xfrm>
            <a:off x="367593" y="6077689"/>
            <a:ext cx="6109407" cy="3048000"/>
            <a:chOff x="838200" y="2109787"/>
            <a:chExt cx="6332922" cy="3048000"/>
          </a:xfrm>
        </p:grpSpPr>
        <p:sp>
          <p:nvSpPr>
            <p:cNvPr id="27" name="Rectangle: Rounded Corners 26">
              <a:extLst>
                <a:ext uri="{FF2B5EF4-FFF2-40B4-BE49-F238E27FC236}">
                  <a16:creationId xmlns:a16="http://schemas.microsoft.com/office/drawing/2014/main" id="{B8EF6C67-FED9-4569-2D49-D90F9F338548}"/>
                </a:ext>
              </a:extLst>
            </p:cNvPr>
            <p:cNvSpPr/>
            <p:nvPr/>
          </p:nvSpPr>
          <p:spPr>
            <a:xfrm>
              <a:off x="838200" y="2109787"/>
              <a:ext cx="6332922" cy="3048000"/>
            </a:xfrm>
            <a:prstGeom prst="roundRect">
              <a:avLst>
                <a:gd name="adj" fmla="val 9636"/>
              </a:avLst>
            </a:prstGeom>
            <a:solidFill>
              <a:schemeClr val="bg1"/>
            </a:solidFill>
            <a:ln w="38100">
              <a:solidFill>
                <a:schemeClr val="accent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E081425-45D0-9608-5231-42E948876710}"/>
                </a:ext>
              </a:extLst>
            </p:cNvPr>
            <p:cNvSpPr txBox="1"/>
            <p:nvPr/>
          </p:nvSpPr>
          <p:spPr>
            <a:xfrm>
              <a:off x="1066799" y="2497924"/>
              <a:ext cx="5943601" cy="2495876"/>
            </a:xfrm>
            <a:prstGeom prst="rect">
              <a:avLst/>
            </a:prstGeom>
            <a:noFill/>
          </p:spPr>
          <p:txBody>
            <a:bodyPr wrap="square">
              <a:spAutoFit/>
            </a:bodyPr>
            <a:lstStyle/>
            <a:p>
              <a:pPr algn="just">
                <a:lnSpc>
                  <a:spcPct val="150000"/>
                </a:lnSpc>
              </a:pPr>
              <a:r>
                <a:rPr lang="vi-VN" sz="3600"/>
                <a:t>Tích cực tham gia những hoạt động liên quan đến đam mê của bản thân.</a:t>
              </a:r>
              <a:endParaRPr lang="en-US" sz="3600"/>
            </a:p>
          </p:txBody>
        </p:sp>
      </p:grpSp>
      <p:grpSp>
        <p:nvGrpSpPr>
          <p:cNvPr id="30" name="Group 29">
            <a:extLst>
              <a:ext uri="{FF2B5EF4-FFF2-40B4-BE49-F238E27FC236}">
                <a16:creationId xmlns:a16="http://schemas.microsoft.com/office/drawing/2014/main" id="{3BA30760-54FB-E7B8-54DB-5ED86651EAA8}"/>
              </a:ext>
            </a:extLst>
          </p:cNvPr>
          <p:cNvGrpSpPr/>
          <p:nvPr/>
        </p:nvGrpSpPr>
        <p:grpSpPr>
          <a:xfrm>
            <a:off x="7086600" y="6077689"/>
            <a:ext cx="4953000" cy="3048000"/>
            <a:chOff x="838200" y="2109787"/>
            <a:chExt cx="5134207" cy="3048000"/>
          </a:xfrm>
        </p:grpSpPr>
        <p:sp>
          <p:nvSpPr>
            <p:cNvPr id="31" name="Rectangle: Rounded Corners 30">
              <a:extLst>
                <a:ext uri="{FF2B5EF4-FFF2-40B4-BE49-F238E27FC236}">
                  <a16:creationId xmlns:a16="http://schemas.microsoft.com/office/drawing/2014/main" id="{228BA624-37F9-E196-EAAB-E5F57E0E1E4F}"/>
                </a:ext>
              </a:extLst>
            </p:cNvPr>
            <p:cNvSpPr/>
            <p:nvPr/>
          </p:nvSpPr>
          <p:spPr>
            <a:xfrm>
              <a:off x="838200" y="2109787"/>
              <a:ext cx="5134207" cy="3048000"/>
            </a:xfrm>
            <a:prstGeom prst="roundRect">
              <a:avLst>
                <a:gd name="adj" fmla="val 9636"/>
              </a:avLst>
            </a:prstGeom>
            <a:solidFill>
              <a:schemeClr val="bg1"/>
            </a:solidFill>
            <a:ln w="38100">
              <a:solidFill>
                <a:schemeClr val="accent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83BA49F-B531-9534-CE74-51C4489D5C1E}"/>
                </a:ext>
              </a:extLst>
            </p:cNvPr>
            <p:cNvSpPr txBox="1"/>
            <p:nvPr/>
          </p:nvSpPr>
          <p:spPr>
            <a:xfrm>
              <a:off x="1066799" y="2497924"/>
              <a:ext cx="4905608" cy="2495876"/>
            </a:xfrm>
            <a:prstGeom prst="rect">
              <a:avLst/>
            </a:prstGeom>
            <a:noFill/>
          </p:spPr>
          <p:txBody>
            <a:bodyPr wrap="square">
              <a:spAutoFit/>
            </a:bodyPr>
            <a:lstStyle/>
            <a:p>
              <a:pPr algn="just">
                <a:lnSpc>
                  <a:spcPct val="150000"/>
                </a:lnSpc>
              </a:pPr>
              <a:r>
                <a:rPr lang="vi-VN" sz="3600"/>
                <a:t>Không ngại khó khăn để thực hiện việc bản thân muốn làm.</a:t>
              </a:r>
              <a:endParaRPr lang="en-US" sz="3600"/>
            </a:p>
          </p:txBody>
        </p:sp>
      </p:grpSp>
      <p:grpSp>
        <p:nvGrpSpPr>
          <p:cNvPr id="34" name="Group 33">
            <a:extLst>
              <a:ext uri="{FF2B5EF4-FFF2-40B4-BE49-F238E27FC236}">
                <a16:creationId xmlns:a16="http://schemas.microsoft.com/office/drawing/2014/main" id="{18AC6272-E539-189D-E685-9A1EC1F38633}"/>
              </a:ext>
            </a:extLst>
          </p:cNvPr>
          <p:cNvGrpSpPr/>
          <p:nvPr/>
        </p:nvGrpSpPr>
        <p:grpSpPr>
          <a:xfrm>
            <a:off x="12802955" y="6077689"/>
            <a:ext cx="5037269" cy="3048000"/>
            <a:chOff x="838200" y="2109787"/>
            <a:chExt cx="5221559" cy="3048000"/>
          </a:xfrm>
        </p:grpSpPr>
        <p:sp>
          <p:nvSpPr>
            <p:cNvPr id="35" name="Rectangle: Rounded Corners 34">
              <a:extLst>
                <a:ext uri="{FF2B5EF4-FFF2-40B4-BE49-F238E27FC236}">
                  <a16:creationId xmlns:a16="http://schemas.microsoft.com/office/drawing/2014/main" id="{97636732-C1C5-74A9-C112-732831B98392}"/>
                </a:ext>
              </a:extLst>
            </p:cNvPr>
            <p:cNvSpPr/>
            <p:nvPr/>
          </p:nvSpPr>
          <p:spPr>
            <a:xfrm>
              <a:off x="838200" y="2109787"/>
              <a:ext cx="5221559" cy="3048000"/>
            </a:xfrm>
            <a:prstGeom prst="roundRect">
              <a:avLst>
                <a:gd name="adj" fmla="val 9636"/>
              </a:avLst>
            </a:prstGeom>
            <a:solidFill>
              <a:schemeClr val="bg1"/>
            </a:solidFill>
            <a:ln w="38100">
              <a:solidFill>
                <a:schemeClr val="accent2">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D3C97A4-6EAC-6411-608E-88A59ADC4244}"/>
                </a:ext>
              </a:extLst>
            </p:cNvPr>
            <p:cNvSpPr txBox="1"/>
            <p:nvPr/>
          </p:nvSpPr>
          <p:spPr>
            <a:xfrm>
              <a:off x="1066800" y="2497924"/>
              <a:ext cx="4755997" cy="2495876"/>
            </a:xfrm>
            <a:prstGeom prst="rect">
              <a:avLst/>
            </a:prstGeom>
            <a:noFill/>
          </p:spPr>
          <p:txBody>
            <a:bodyPr wrap="square">
              <a:spAutoFit/>
            </a:bodyPr>
            <a:lstStyle/>
            <a:p>
              <a:pPr algn="just">
                <a:lnSpc>
                  <a:spcPct val="150000"/>
                </a:lnSpc>
              </a:pPr>
              <a:r>
                <a:rPr lang="vi-VN" sz="3600"/>
                <a:t>Dành nhiều thời gian và công sức cho việc mình yêu thích.</a:t>
              </a:r>
              <a:endParaRPr lang="en-US" sz="3600"/>
            </a:p>
          </p:txBody>
        </p:sp>
      </p:grpSp>
    </p:spTree>
    <p:extLst>
      <p:ext uri="{BB962C8B-B14F-4D97-AF65-F5344CB8AC3E}">
        <p14:creationId xmlns:p14="http://schemas.microsoft.com/office/powerpoint/2010/main" val="1345772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hdtn12</Template>
  <TotalTime>3296</TotalTime>
  <Words>4155</Words>
  <Application>Microsoft Office PowerPoint</Application>
  <PresentationFormat>Custom</PresentationFormat>
  <Paragraphs>357</Paragraphs>
  <Slides>59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Wingdings</vt:lpstr>
      <vt:lpstr>Arial</vt:lpstr>
      <vt:lpstr>Tahoma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Class Syllabus Education Presentation</dc:title>
  <dc:creator>KIEU OANH</dc:creator>
  <cp:lastModifiedBy>Minh Mạc</cp:lastModifiedBy>
  <cp:revision>13</cp:revision>
  <dcterms:created xsi:type="dcterms:W3CDTF">2006-08-16T00:00:00Z</dcterms:created>
  <dcterms:modified xsi:type="dcterms:W3CDTF">2026-03-03T10:46:09Z</dcterms:modified>
  <dc:identifier>DAFvgfpClx4</dc:identifier>
</cp:coreProperties>
</file>